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4_CC1775FA.xml" ContentType="application/vnd.ms-powerpoint.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modernComment_125_13A87DFA.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7" r:id="rId2"/>
    <p:sldId id="289" r:id="rId3"/>
    <p:sldId id="290" r:id="rId4"/>
    <p:sldId id="292" r:id="rId5"/>
    <p:sldId id="291" r:id="rId6"/>
    <p:sldId id="293" r:id="rId7"/>
    <p:sldId id="294" r:id="rId8"/>
    <p:sldId id="295" r:id="rId9"/>
    <p:sldId id="301" r:id="rId10"/>
    <p:sldId id="297" r:id="rId11"/>
    <p:sldId id="298" r:id="rId12"/>
    <p:sldId id="296" r:id="rId13"/>
    <p:sldId id="299" r:id="rId14"/>
    <p:sldId id="300"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A3ECB9-0C06-256E-45C3-7BF7297C4978}" name="Yogendra M Chaturvedi" initials="YMC" userId="S::Yogendra.M.Chaturvedi@in.ey.com::20426a3f-a14c-4488-83bd-5bcbce813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157" autoAdjust="0"/>
  </p:normalViewPr>
  <p:slideViewPr>
    <p:cSldViewPr snapToGrid="0" showGuides="1">
      <p:cViewPr varScale="1">
        <p:scale>
          <a:sx n="58" d="100"/>
          <a:sy n="58" d="100"/>
        </p:scale>
        <p:origin x="1048"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E2E38"/>
                </a:solidFill>
                <a:latin typeface="Arial" panose="020B0604020202020204" pitchFamily="34" charset="0"/>
                <a:ea typeface="Arial"/>
                <a:cs typeface="Arial"/>
              </a:defRPr>
            </a:pPr>
            <a:r>
              <a:rPr lang="en-IN" sz="1600" b="1" i="0" u="none" dirty="0">
                <a:solidFill>
                  <a:srgbClr val="2E2E38"/>
                </a:solidFill>
                <a:latin typeface="Arial" panose="020B0604020202020204" pitchFamily="34" charset="0"/>
              </a:rPr>
              <a:t>Bhugtan</a:t>
            </a:r>
            <a:r>
              <a:rPr lang="en-IN" sz="1600" b="1" i="0" u="none" baseline="0" dirty="0">
                <a:solidFill>
                  <a:srgbClr val="2E2E38"/>
                </a:solidFill>
                <a:latin typeface="Arial" panose="020B0604020202020204" pitchFamily="34" charset="0"/>
              </a:rPr>
              <a:t> Patrak  (In </a:t>
            </a:r>
            <a:r>
              <a:rPr lang="en-IN" sz="1600" b="1" i="0" u="none" baseline="0" dirty="0" err="1">
                <a:solidFill>
                  <a:srgbClr val="2E2E38"/>
                </a:solidFill>
                <a:latin typeface="Arial" panose="020B0604020202020204" pitchFamily="34" charset="0"/>
              </a:rPr>
              <a:t>Crores</a:t>
            </a:r>
            <a:r>
              <a:rPr lang="en-IN" sz="1600" b="1" i="0" u="none" baseline="0" dirty="0">
                <a:solidFill>
                  <a:srgbClr val="2E2E38"/>
                </a:solidFill>
                <a:latin typeface="Arial" panose="020B0604020202020204" pitchFamily="34" charset="0"/>
              </a:rPr>
              <a:t>.)</a:t>
            </a:r>
            <a:endParaRPr lang="en-IN" sz="1600" b="1" i="0" u="none" dirty="0">
              <a:solidFill>
                <a:srgbClr val="2E2E38"/>
              </a:solidFill>
              <a:latin typeface="Arial" panose="020B0604020202020204" pitchFamily="34" charset="0"/>
            </a:endParaRPr>
          </a:p>
        </c:rich>
      </c:tx>
      <c:layout>
        <c:manualLayout>
          <c:xMode val="edge"/>
          <c:yMode val="edge"/>
          <c:x val="1.869422572178479E-3"/>
          <c:y val="2.77777777777777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2E2E38"/>
              </a:solidFill>
              <a:latin typeface="Arial" panose="020B0604020202020204" pitchFamily="34" charset="0"/>
              <a:ea typeface="Arial"/>
              <a:cs typeface="Arial"/>
            </a:defRPr>
          </a:pPr>
          <a:endParaRPr lang="en-US"/>
        </a:p>
      </c:txPr>
    </c:title>
    <c:autoTitleDeleted val="0"/>
    <c:plotArea>
      <c:layout/>
      <c:barChart>
        <c:barDir val="col"/>
        <c:grouping val="clustered"/>
        <c:varyColors val="0"/>
        <c:ser>
          <c:idx val="0"/>
          <c:order val="0"/>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E600"/>
                      </a:solidFill>
                      <a:prstDash val="solid"/>
                      <a:round/>
                    </a:ln>
                    <a:effectLst/>
                  </c:spPr>
                </c15:leaderLines>
              </c:ext>
            </c:extLst>
          </c:dLbls>
          <c:cat>
            <c:strRef>
              <c:f>Sheet1!$B$3:$F$3</c:f>
              <c:strCache>
                <c:ptCount val="5"/>
                <c:pt idx="0">
                  <c:v>2019</c:v>
                </c:pt>
                <c:pt idx="1">
                  <c:v>2020</c:v>
                </c:pt>
                <c:pt idx="2">
                  <c:v>2021</c:v>
                </c:pt>
                <c:pt idx="3">
                  <c:v>2022</c:v>
                </c:pt>
                <c:pt idx="4">
                  <c:v>2023 (First Six Month)</c:v>
                </c:pt>
              </c:strCache>
            </c:strRef>
          </c:cat>
          <c:val>
            <c:numRef>
              <c:f>Sheet1!$B$4:$F$4</c:f>
              <c:numCache>
                <c:formatCode>General</c:formatCode>
                <c:ptCount val="5"/>
                <c:pt idx="0">
                  <c:v>0.78</c:v>
                </c:pt>
                <c:pt idx="1">
                  <c:v>1.05</c:v>
                </c:pt>
                <c:pt idx="2">
                  <c:v>1.08</c:v>
                </c:pt>
                <c:pt idx="3">
                  <c:v>1.37</c:v>
                </c:pt>
                <c:pt idx="4">
                  <c:v>1.1299999999999997</c:v>
                </c:pt>
              </c:numCache>
            </c:numRef>
          </c:val>
          <c:extLst>
            <c:ext xmlns:c16="http://schemas.microsoft.com/office/drawing/2014/chart" uri="{C3380CC4-5D6E-409C-BE32-E72D297353CC}">
              <c16:uniqueId val="{00000000-C5C9-48DD-946E-B207CC902A97}"/>
            </c:ext>
          </c:extLst>
        </c:ser>
        <c:dLbls>
          <c:showLegendKey val="0"/>
          <c:showVal val="1"/>
          <c:showCatName val="0"/>
          <c:showSerName val="0"/>
          <c:showPercent val="0"/>
          <c:showBubbleSize val="0"/>
        </c:dLbls>
        <c:gapWidth val="100"/>
        <c:axId val="111459712"/>
        <c:axId val="111555712"/>
      </c:barChart>
      <c:catAx>
        <c:axId val="111459712"/>
        <c:scaling>
          <c:orientation val="minMax"/>
        </c:scaling>
        <c:delete val="0"/>
        <c:axPos val="b"/>
        <c:numFmt formatCode="General" sourceLinked="1"/>
        <c:majorTickMark val="none"/>
        <c:minorTickMark val="none"/>
        <c:tickLblPos val="nextTo"/>
        <c:spPr>
          <a:noFill/>
          <a:ln w="9525" cap="flat" cmpd="sng" algn="ctr">
            <a:solidFill>
              <a:srgbClr val="2E2E38"/>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1" i="0" u="none" strike="noStrike" kern="1200" baseline="0">
                <a:solidFill>
                  <a:srgbClr val="2E2E38"/>
                </a:solidFill>
                <a:latin typeface="Arial"/>
                <a:ea typeface="Arial"/>
                <a:cs typeface="Arial"/>
              </a:defRPr>
            </a:pPr>
            <a:endParaRPr lang="en-US"/>
          </a:p>
        </c:txPr>
        <c:crossAx val="111555712"/>
        <c:crosses val="autoZero"/>
        <c:auto val="1"/>
        <c:lblAlgn val="ctr"/>
        <c:lblOffset val="100"/>
        <c:noMultiLvlLbl val="0"/>
      </c:catAx>
      <c:valAx>
        <c:axId val="111555712"/>
        <c:scaling>
          <c:orientation val="minMax"/>
        </c:scaling>
        <c:delete val="1"/>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numFmt formatCode="General" sourceLinked="1"/>
        <c:majorTickMark val="none"/>
        <c:minorTickMark val="none"/>
        <c:tickLblPos val="nextTo"/>
        <c:crossAx val="111459712"/>
        <c:crosses val="autoZero"/>
        <c:crossBetween val="between"/>
      </c:valAx>
      <c:spPr>
        <a:noFill/>
        <a:ln w="25400">
          <a:noFill/>
        </a:ln>
        <a:effectLst/>
      </c:spPr>
    </c:plotArea>
    <c:plotVisOnly val="1"/>
    <c:dispBlanksAs val="gap"/>
    <c:showDLblsOverMax val="0"/>
  </c:chart>
  <c:spPr>
    <a:solidFill>
      <a:srgbClr val="FFFFFF"/>
    </a:solidFill>
    <a:ln w="25400" cap="flat" cmpd="sng" algn="ctr">
      <a:noFill/>
      <a:round/>
    </a:ln>
    <a:effectLst/>
  </c:spPr>
  <c:txPr>
    <a:bodyPr/>
    <a:lstStyle/>
    <a:p>
      <a:pPr>
        <a:defRPr sz="800">
          <a:latin typeface="Arial"/>
          <a:ea typeface="Arial"/>
          <a:cs typeface="Aria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E2E38"/>
                </a:solidFill>
                <a:latin typeface="Arial" panose="020B0604020202020204" pitchFamily="34" charset="0"/>
                <a:ea typeface="Arial"/>
                <a:cs typeface="Arial"/>
              </a:defRPr>
            </a:pPr>
            <a:r>
              <a:rPr lang="en-IN" sz="1600" b="1" i="0" u="none">
                <a:solidFill>
                  <a:srgbClr val="2E2E38"/>
                </a:solidFill>
                <a:latin typeface="Arial" panose="020B0604020202020204" pitchFamily="34" charset="0"/>
              </a:rPr>
              <a:t>e-Anugya</a:t>
            </a:r>
            <a:r>
              <a:rPr lang="en-IN" sz="1600" b="1" i="0" u="none" baseline="0">
                <a:solidFill>
                  <a:srgbClr val="2E2E38"/>
                </a:solidFill>
                <a:latin typeface="Arial" panose="020B0604020202020204" pitchFamily="34" charset="0"/>
              </a:rPr>
              <a:t> (In Lacs)</a:t>
            </a:r>
            <a:endParaRPr lang="en-IN" sz="1600" b="1" i="0" u="none">
              <a:solidFill>
                <a:srgbClr val="2E2E38"/>
              </a:solidFill>
              <a:latin typeface="Arial" panose="020B0604020202020204" pitchFamily="34" charset="0"/>
            </a:endParaRPr>
          </a:p>
        </c:rich>
      </c:tx>
      <c:layout>
        <c:manualLayout>
          <c:xMode val="edge"/>
          <c:yMode val="edge"/>
          <c:x val="1.8694225721784788E-3"/>
          <c:y val="2.77777777777777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2E2E38"/>
              </a:solidFill>
              <a:latin typeface="Arial" panose="020B0604020202020204" pitchFamily="34" charset="0"/>
              <a:ea typeface="Arial"/>
              <a:cs typeface="Arial"/>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E600"/>
                      </a:solidFill>
                      <a:prstDash val="solid"/>
                      <a:round/>
                    </a:ln>
                    <a:effectLst/>
                  </c:spPr>
                </c15:leaderLines>
              </c:ext>
            </c:extLst>
          </c:dLbls>
          <c:cat>
            <c:strRef>
              <c:f>Sheet1!$B$3:$F$3</c:f>
              <c:strCache>
                <c:ptCount val="5"/>
                <c:pt idx="0">
                  <c:v>2019</c:v>
                </c:pt>
                <c:pt idx="1">
                  <c:v>2020</c:v>
                </c:pt>
                <c:pt idx="2">
                  <c:v>2021</c:v>
                </c:pt>
                <c:pt idx="3">
                  <c:v>2022</c:v>
                </c:pt>
                <c:pt idx="4">
                  <c:v>2023 (First Six Month)</c:v>
                </c:pt>
              </c:strCache>
            </c:strRef>
          </c:cat>
          <c:val>
            <c:numRef>
              <c:f>Sheet1!$B$12:$F$12</c:f>
              <c:numCache>
                <c:formatCode>General</c:formatCode>
                <c:ptCount val="5"/>
                <c:pt idx="0">
                  <c:v>10.950000000000001</c:v>
                </c:pt>
                <c:pt idx="1">
                  <c:v>14.15</c:v>
                </c:pt>
                <c:pt idx="2">
                  <c:v>16.41</c:v>
                </c:pt>
                <c:pt idx="3">
                  <c:v>21.959999999999997</c:v>
                </c:pt>
                <c:pt idx="4">
                  <c:v>9.33</c:v>
                </c:pt>
              </c:numCache>
            </c:numRef>
          </c:val>
          <c:extLst>
            <c:ext xmlns:c16="http://schemas.microsoft.com/office/drawing/2014/chart" uri="{C3380CC4-5D6E-409C-BE32-E72D297353CC}">
              <c16:uniqueId val="{00000000-8CAF-4F7D-ACDE-086230C1FA4A}"/>
            </c:ext>
          </c:extLst>
        </c:ser>
        <c:dLbls>
          <c:showLegendKey val="0"/>
          <c:showVal val="1"/>
          <c:showCatName val="0"/>
          <c:showSerName val="0"/>
          <c:showPercent val="0"/>
          <c:showBubbleSize val="0"/>
        </c:dLbls>
        <c:gapWidth val="100"/>
        <c:axId val="111936256"/>
        <c:axId val="111937792"/>
      </c:barChart>
      <c:catAx>
        <c:axId val="111936256"/>
        <c:scaling>
          <c:orientation val="minMax"/>
        </c:scaling>
        <c:delete val="0"/>
        <c:axPos val="b"/>
        <c:numFmt formatCode="General" sourceLinked="1"/>
        <c:majorTickMark val="none"/>
        <c:minorTickMark val="none"/>
        <c:tickLblPos val="nextTo"/>
        <c:spPr>
          <a:noFill/>
          <a:ln w="9525" cap="flat" cmpd="sng" algn="ctr">
            <a:solidFill>
              <a:srgbClr val="2E2E38"/>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1" i="0" u="none" strike="noStrike" kern="1200" baseline="0">
                <a:solidFill>
                  <a:srgbClr val="2E2E38"/>
                </a:solidFill>
                <a:latin typeface="Arial"/>
                <a:ea typeface="Arial"/>
                <a:cs typeface="Arial"/>
              </a:defRPr>
            </a:pPr>
            <a:endParaRPr lang="en-US"/>
          </a:p>
        </c:txPr>
        <c:crossAx val="111937792"/>
        <c:crosses val="autoZero"/>
        <c:auto val="1"/>
        <c:lblAlgn val="ctr"/>
        <c:lblOffset val="100"/>
        <c:noMultiLvlLbl val="0"/>
      </c:catAx>
      <c:valAx>
        <c:axId val="111937792"/>
        <c:scaling>
          <c:orientation val="minMax"/>
        </c:scaling>
        <c:delete val="1"/>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numFmt formatCode="General" sourceLinked="1"/>
        <c:majorTickMark val="none"/>
        <c:minorTickMark val="none"/>
        <c:tickLblPos val="nextTo"/>
        <c:crossAx val="111936256"/>
        <c:crosses val="autoZero"/>
        <c:crossBetween val="between"/>
      </c:valAx>
      <c:spPr>
        <a:noFill/>
        <a:ln w="25400">
          <a:noFill/>
        </a:ln>
        <a:effectLst/>
      </c:spPr>
    </c:plotArea>
    <c:plotVisOnly val="1"/>
    <c:dispBlanksAs val="gap"/>
    <c:showDLblsOverMax val="0"/>
  </c:chart>
  <c:spPr>
    <a:solidFill>
      <a:srgbClr val="FFFFFF"/>
    </a:solidFill>
    <a:ln w="25400" cap="flat" cmpd="sng" algn="ctr">
      <a:noFill/>
      <a:round/>
    </a:ln>
    <a:effectLst/>
  </c:spPr>
  <c:txPr>
    <a:bodyPr/>
    <a:lstStyle/>
    <a:p>
      <a:pPr>
        <a:defRPr sz="800">
          <a:latin typeface="Arial"/>
          <a:ea typeface="Arial"/>
          <a:cs typeface="Aria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4_CC1775FA.xml><?xml version="1.0" encoding="utf-8"?>
<p188:cmLst xmlns:a="http://schemas.openxmlformats.org/drawingml/2006/main" xmlns:r="http://schemas.openxmlformats.org/officeDocument/2006/relationships" xmlns:p188="http://schemas.microsoft.com/office/powerpoint/2018/8/main">
  <p188:cm id="{5B6004AF-1265-4F28-AA18-3EEBFB8E02F9}" authorId="{82A3ECB9-0C06-256E-45C3-7BF7297C4978}" created="2023-09-17T08:00:46.858">
    <pc:sldMkLst xmlns:pc="http://schemas.microsoft.com/office/powerpoint/2013/main/command">
      <pc:docMk/>
      <pc:sldMk cId="3424089594" sldId="292"/>
    </pc:sldMkLst>
    <p188:txBody>
      <a:bodyPr/>
      <a:lstStyle/>
      <a:p>
        <a:r>
          <a:rPr lang="en-IN"/>
          <a:t>Eight (8) list</a:t>
        </a:r>
      </a:p>
    </p188:txBody>
  </p188:cm>
</p188:cmLst>
</file>

<file path=ppt/comments/modernComment_125_13A87DFA.xml><?xml version="1.0" encoding="utf-8"?>
<p188:cmLst xmlns:a="http://schemas.openxmlformats.org/drawingml/2006/main" xmlns:r="http://schemas.openxmlformats.org/officeDocument/2006/relationships" xmlns:p188="http://schemas.microsoft.com/office/powerpoint/2018/8/main">
  <p188:cm id="{C7DE3A38-B6AB-4863-B4D1-D242807F2E6E}" authorId="{82A3ECB9-0C06-256E-45C3-7BF7297C4978}" created="2023-09-17T08:06:43.236">
    <pc:sldMkLst xmlns:pc="http://schemas.microsoft.com/office/powerpoint/2013/main/command">
      <pc:docMk/>
      <pc:sldMk cId="329809402" sldId="293"/>
    </pc:sldMkLst>
    <p188:txBody>
      <a:bodyPr/>
      <a:lstStyle/>
      <a:p>
        <a:r>
          <a:rPr lang="en-IN"/>
          <a:t>Insert Latest SMS</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7853F-EEC9-483A-88E7-766ABCAD7C3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IN"/>
        </a:p>
      </dgm:t>
    </dgm:pt>
    <dgm:pt modelId="{E2DFAFF9-B589-4A68-8944-57F2D3501FC5}">
      <dgm:prSet phldrT="[Text]" custT="1"/>
      <dgm:spPr>
        <a:noFill/>
        <a:ln w="76200">
          <a:solidFill>
            <a:srgbClr val="FF0000"/>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259</a:t>
          </a:r>
          <a:endParaRPr lang="en-IN" sz="2800" b="1" dirty="0">
            <a:solidFill>
              <a:schemeClr val="tx1"/>
            </a:solidFill>
          </a:endParaRPr>
        </a:p>
      </dgm:t>
    </dgm:pt>
    <dgm:pt modelId="{86CBE46C-B478-4432-A41C-A3EC19A34397}" type="parTrans" cxnId="{67E49DBE-1269-4D1A-89E7-0FC9359FD260}">
      <dgm:prSet/>
      <dgm:spPr/>
      <dgm:t>
        <a:bodyPr/>
        <a:lstStyle/>
        <a:p>
          <a:endParaRPr lang="en-IN"/>
        </a:p>
      </dgm:t>
    </dgm:pt>
    <dgm:pt modelId="{A211ACE2-F338-4188-9C41-409165964149}" type="sibTrans" cxnId="{67E49DBE-1269-4D1A-89E7-0FC9359FD260}">
      <dgm:prSet/>
      <dgm:spPr/>
      <dgm:t>
        <a:bodyPr/>
        <a:lstStyle/>
        <a:p>
          <a:endParaRPr lang="en-IN"/>
        </a:p>
      </dgm:t>
    </dgm:pt>
    <dgm:pt modelId="{41D73F46-BEF4-412C-904E-B2C450B89E39}">
      <dgm:prSet phldrT="[Text]" custT="1"/>
      <dgm:spPr>
        <a:solidFill>
          <a:schemeClr val="bg1"/>
        </a:solidFill>
        <a:ln w="76200">
          <a:solidFill>
            <a:schemeClr val="accent4"/>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298</a:t>
          </a:r>
          <a:endParaRPr lang="en-IN" sz="2800" b="1" dirty="0">
            <a:solidFill>
              <a:schemeClr val="tx1"/>
            </a:solidFill>
          </a:endParaRPr>
        </a:p>
      </dgm:t>
    </dgm:pt>
    <dgm:pt modelId="{8A342B7A-04C1-4DDF-A7DC-02EB738E3A56}" type="parTrans" cxnId="{FA3A95D3-BA75-4A2B-A1C6-D7A360A3AA24}">
      <dgm:prSet/>
      <dgm:spPr/>
      <dgm:t>
        <a:bodyPr/>
        <a:lstStyle/>
        <a:p>
          <a:endParaRPr lang="en-IN"/>
        </a:p>
      </dgm:t>
    </dgm:pt>
    <dgm:pt modelId="{CC71C72D-AF4C-431C-9EB4-C796FEFDDABE}" type="sibTrans" cxnId="{FA3A95D3-BA75-4A2B-A1C6-D7A360A3AA24}">
      <dgm:prSet/>
      <dgm:spPr/>
      <dgm:t>
        <a:bodyPr/>
        <a:lstStyle/>
        <a:p>
          <a:endParaRPr lang="en-IN"/>
        </a:p>
      </dgm:t>
    </dgm:pt>
    <dgm:pt modelId="{587E1793-2BBF-4E18-ADF2-E13822D8793D}">
      <dgm:prSet phldrT="[Text]" custT="1"/>
      <dgm:spPr>
        <a:noFill/>
        <a:ln w="57150">
          <a:solidFill>
            <a:schemeClr val="accent6"/>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3983</a:t>
          </a:r>
        </a:p>
      </dgm:t>
    </dgm:pt>
    <dgm:pt modelId="{4C26B43A-6809-4887-8C47-26E647558E74}" type="parTrans" cxnId="{D6531EE5-5639-40ED-BC93-2C6A38D6EB38}">
      <dgm:prSet/>
      <dgm:spPr/>
      <dgm:t>
        <a:bodyPr/>
        <a:lstStyle/>
        <a:p>
          <a:endParaRPr lang="en-IN"/>
        </a:p>
      </dgm:t>
    </dgm:pt>
    <dgm:pt modelId="{514A911D-2A71-4A96-8944-42BC115D15BC}" type="sibTrans" cxnId="{D6531EE5-5639-40ED-BC93-2C6A38D6EB38}">
      <dgm:prSet/>
      <dgm:spPr/>
      <dgm:t>
        <a:bodyPr/>
        <a:lstStyle/>
        <a:p>
          <a:endParaRPr lang="en-IN"/>
        </a:p>
      </dgm:t>
    </dgm:pt>
    <dgm:pt modelId="{90348A77-9A02-419A-88C1-4FAA3D603D88}" type="pres">
      <dgm:prSet presAssocID="{4167853F-EEC9-483A-88E7-766ABCAD7C35}" presName="composite" presStyleCnt="0">
        <dgm:presLayoutVars>
          <dgm:chMax val="5"/>
          <dgm:dir/>
          <dgm:animLvl val="ctr"/>
          <dgm:resizeHandles val="exact"/>
        </dgm:presLayoutVars>
      </dgm:prSet>
      <dgm:spPr/>
    </dgm:pt>
    <dgm:pt modelId="{70A2E2FA-2846-435F-8E1D-267171C73722}" type="pres">
      <dgm:prSet presAssocID="{4167853F-EEC9-483A-88E7-766ABCAD7C35}" presName="cycle" presStyleCnt="0"/>
      <dgm:spPr/>
    </dgm:pt>
    <dgm:pt modelId="{3E1B369C-4E62-4351-AE40-60F97F153495}" type="pres">
      <dgm:prSet presAssocID="{4167853F-EEC9-483A-88E7-766ABCAD7C35}" presName="centerShape" presStyleCnt="0"/>
      <dgm:spPr/>
    </dgm:pt>
    <dgm:pt modelId="{ECD05048-7D65-4D16-939C-6E0127C3146D}" type="pres">
      <dgm:prSet presAssocID="{4167853F-EEC9-483A-88E7-766ABCAD7C35}" presName="connSite" presStyleLbl="node1" presStyleIdx="0" presStyleCnt="4"/>
      <dgm:spPr/>
    </dgm:pt>
    <dgm:pt modelId="{EE6094BD-D0EF-4929-9C07-945BA54ADDCF}" type="pres">
      <dgm:prSet presAssocID="{4167853F-EEC9-483A-88E7-766ABCAD7C35}" presName="visible" presStyleLbl="node1" presStyleIdx="0" presStyleCnt="4" custScaleX="110110" custScaleY="117345" custLinFactNeighborX="-3276" custLinFactNeighborY="-12871"/>
      <dgm:spPr>
        <a:noFill/>
        <a:ln>
          <a:prstDash val="lgDash"/>
        </a:ln>
      </dgm:spPr>
    </dgm:pt>
    <dgm:pt modelId="{550CEA55-678E-4888-8C67-AF191D369377}" type="pres">
      <dgm:prSet presAssocID="{86CBE46C-B478-4432-A41C-A3EC19A34397}" presName="Name25" presStyleLbl="parChTrans1D1" presStyleIdx="0" presStyleCnt="3"/>
      <dgm:spPr/>
    </dgm:pt>
    <dgm:pt modelId="{7E0A52F0-A84B-4F1A-9D75-B7362D838D21}" type="pres">
      <dgm:prSet presAssocID="{E2DFAFF9-B589-4A68-8944-57F2D3501FC5}" presName="node" presStyleCnt="0"/>
      <dgm:spPr/>
    </dgm:pt>
    <dgm:pt modelId="{E0F13E4C-CC09-41BE-87C8-E2F9F6430DEC}" type="pres">
      <dgm:prSet presAssocID="{E2DFAFF9-B589-4A68-8944-57F2D3501FC5}" presName="parentNode" presStyleLbl="node1" presStyleIdx="1" presStyleCnt="4">
        <dgm:presLayoutVars>
          <dgm:chMax val="1"/>
          <dgm:bulletEnabled val="1"/>
        </dgm:presLayoutVars>
      </dgm:prSet>
      <dgm:spPr/>
    </dgm:pt>
    <dgm:pt modelId="{1DB3136A-7E01-4801-AAF3-7CB8A3040A07}" type="pres">
      <dgm:prSet presAssocID="{E2DFAFF9-B589-4A68-8944-57F2D3501FC5}" presName="childNode" presStyleLbl="revTx" presStyleIdx="0" presStyleCnt="0">
        <dgm:presLayoutVars>
          <dgm:bulletEnabled val="1"/>
        </dgm:presLayoutVars>
      </dgm:prSet>
      <dgm:spPr/>
    </dgm:pt>
    <dgm:pt modelId="{9A98BA3D-B06F-41E6-A0C9-CAE28FCDD6FA}" type="pres">
      <dgm:prSet presAssocID="{8A342B7A-04C1-4DDF-A7DC-02EB738E3A56}" presName="Name25" presStyleLbl="parChTrans1D1" presStyleIdx="1" presStyleCnt="3"/>
      <dgm:spPr/>
    </dgm:pt>
    <dgm:pt modelId="{A9E76FEF-CE47-45E8-9566-2105FB2E434C}" type="pres">
      <dgm:prSet presAssocID="{41D73F46-BEF4-412C-904E-B2C450B89E39}" presName="node" presStyleCnt="0"/>
      <dgm:spPr/>
    </dgm:pt>
    <dgm:pt modelId="{4B6B5CE9-0B1C-462A-B3FE-241AF97E610E}" type="pres">
      <dgm:prSet presAssocID="{41D73F46-BEF4-412C-904E-B2C450B89E39}" presName="parentNode" presStyleLbl="node1" presStyleIdx="2" presStyleCnt="4">
        <dgm:presLayoutVars>
          <dgm:chMax val="1"/>
          <dgm:bulletEnabled val="1"/>
        </dgm:presLayoutVars>
      </dgm:prSet>
      <dgm:spPr/>
    </dgm:pt>
    <dgm:pt modelId="{CBC1C744-BB2C-4466-A46A-57F0B1CB95C2}" type="pres">
      <dgm:prSet presAssocID="{41D73F46-BEF4-412C-904E-B2C450B89E39}" presName="childNode" presStyleLbl="revTx" presStyleIdx="0" presStyleCnt="0">
        <dgm:presLayoutVars>
          <dgm:bulletEnabled val="1"/>
        </dgm:presLayoutVars>
      </dgm:prSet>
      <dgm:spPr/>
    </dgm:pt>
    <dgm:pt modelId="{5D5CB97A-9776-4A27-885F-0718E8A2F31E}" type="pres">
      <dgm:prSet presAssocID="{4C26B43A-6809-4887-8C47-26E647558E74}" presName="Name25" presStyleLbl="parChTrans1D1" presStyleIdx="2" presStyleCnt="3"/>
      <dgm:spPr/>
    </dgm:pt>
    <dgm:pt modelId="{7357AABF-FA63-4039-BC03-0503ED807B2A}" type="pres">
      <dgm:prSet presAssocID="{587E1793-2BBF-4E18-ADF2-E13822D8793D}" presName="node" presStyleCnt="0"/>
      <dgm:spPr/>
    </dgm:pt>
    <dgm:pt modelId="{784C6DAF-5370-4BA4-897C-A04189004601}" type="pres">
      <dgm:prSet presAssocID="{587E1793-2BBF-4E18-ADF2-E13822D8793D}" presName="parentNode" presStyleLbl="node1" presStyleIdx="3" presStyleCnt="4" custLinFactNeighborY="-2146">
        <dgm:presLayoutVars>
          <dgm:chMax val="1"/>
          <dgm:bulletEnabled val="1"/>
        </dgm:presLayoutVars>
      </dgm:prSet>
      <dgm:spPr/>
    </dgm:pt>
    <dgm:pt modelId="{78E2E6B1-3B44-4D5C-A148-BDDDB6879DBC}" type="pres">
      <dgm:prSet presAssocID="{587E1793-2BBF-4E18-ADF2-E13822D8793D}" presName="childNode" presStyleLbl="revTx" presStyleIdx="0" presStyleCnt="0">
        <dgm:presLayoutVars>
          <dgm:bulletEnabled val="1"/>
        </dgm:presLayoutVars>
      </dgm:prSet>
      <dgm:spPr/>
    </dgm:pt>
  </dgm:ptLst>
  <dgm:cxnLst>
    <dgm:cxn modelId="{572A4722-2494-4006-9450-527C793EF171}" type="presOf" srcId="{8A342B7A-04C1-4DDF-A7DC-02EB738E3A56}" destId="{9A98BA3D-B06F-41E6-A0C9-CAE28FCDD6FA}" srcOrd="0" destOrd="0" presId="urn:microsoft.com/office/officeart/2005/8/layout/radial2"/>
    <dgm:cxn modelId="{8D53228C-B7B9-4528-ADFB-298FDB52C8EA}" type="presOf" srcId="{4167853F-EEC9-483A-88E7-766ABCAD7C35}" destId="{90348A77-9A02-419A-88C1-4FAA3D603D88}" srcOrd="0" destOrd="0" presId="urn:microsoft.com/office/officeart/2005/8/layout/radial2"/>
    <dgm:cxn modelId="{05A655BA-AA66-4D93-AD7A-CA6658D2810F}" type="presOf" srcId="{86CBE46C-B478-4432-A41C-A3EC19A34397}" destId="{550CEA55-678E-4888-8C67-AF191D369377}" srcOrd="0" destOrd="0" presId="urn:microsoft.com/office/officeart/2005/8/layout/radial2"/>
    <dgm:cxn modelId="{67E49DBE-1269-4D1A-89E7-0FC9359FD260}" srcId="{4167853F-EEC9-483A-88E7-766ABCAD7C35}" destId="{E2DFAFF9-B589-4A68-8944-57F2D3501FC5}" srcOrd="0" destOrd="0" parTransId="{86CBE46C-B478-4432-A41C-A3EC19A34397}" sibTransId="{A211ACE2-F338-4188-9C41-409165964149}"/>
    <dgm:cxn modelId="{0DEB11CB-8726-4E87-B5EA-AE6B0FCA55FD}" type="presOf" srcId="{E2DFAFF9-B589-4A68-8944-57F2D3501FC5}" destId="{E0F13E4C-CC09-41BE-87C8-E2F9F6430DEC}" srcOrd="0" destOrd="0" presId="urn:microsoft.com/office/officeart/2005/8/layout/radial2"/>
    <dgm:cxn modelId="{515BACD0-6029-4270-80B7-40DE721A99BD}" type="presOf" srcId="{4C26B43A-6809-4887-8C47-26E647558E74}" destId="{5D5CB97A-9776-4A27-885F-0718E8A2F31E}" srcOrd="0" destOrd="0" presId="urn:microsoft.com/office/officeart/2005/8/layout/radial2"/>
    <dgm:cxn modelId="{293A03D1-A15A-429F-BCF7-0A128EC70DC7}" type="presOf" srcId="{41D73F46-BEF4-412C-904E-B2C450B89E39}" destId="{4B6B5CE9-0B1C-462A-B3FE-241AF97E610E}" srcOrd="0" destOrd="0" presId="urn:microsoft.com/office/officeart/2005/8/layout/radial2"/>
    <dgm:cxn modelId="{FA3A95D3-BA75-4A2B-A1C6-D7A360A3AA24}" srcId="{4167853F-EEC9-483A-88E7-766ABCAD7C35}" destId="{41D73F46-BEF4-412C-904E-B2C450B89E39}" srcOrd="1" destOrd="0" parTransId="{8A342B7A-04C1-4DDF-A7DC-02EB738E3A56}" sibTransId="{CC71C72D-AF4C-431C-9EB4-C796FEFDDABE}"/>
    <dgm:cxn modelId="{D6531EE5-5639-40ED-BC93-2C6A38D6EB38}" srcId="{4167853F-EEC9-483A-88E7-766ABCAD7C35}" destId="{587E1793-2BBF-4E18-ADF2-E13822D8793D}" srcOrd="2" destOrd="0" parTransId="{4C26B43A-6809-4887-8C47-26E647558E74}" sibTransId="{514A911D-2A71-4A96-8944-42BC115D15BC}"/>
    <dgm:cxn modelId="{5187B2FD-52CD-4310-90FD-D30A943A8FF3}" type="presOf" srcId="{587E1793-2BBF-4E18-ADF2-E13822D8793D}" destId="{784C6DAF-5370-4BA4-897C-A04189004601}" srcOrd="0" destOrd="0" presId="urn:microsoft.com/office/officeart/2005/8/layout/radial2"/>
    <dgm:cxn modelId="{0E96E9A9-596B-4DF6-9D2F-F144BE065E42}" type="presParOf" srcId="{90348A77-9A02-419A-88C1-4FAA3D603D88}" destId="{70A2E2FA-2846-435F-8E1D-267171C73722}" srcOrd="0" destOrd="0" presId="urn:microsoft.com/office/officeart/2005/8/layout/radial2"/>
    <dgm:cxn modelId="{9D70EAC1-64CC-44DD-B984-68B7DABE931A}" type="presParOf" srcId="{70A2E2FA-2846-435F-8E1D-267171C73722}" destId="{3E1B369C-4E62-4351-AE40-60F97F153495}" srcOrd="0" destOrd="0" presId="urn:microsoft.com/office/officeart/2005/8/layout/radial2"/>
    <dgm:cxn modelId="{3E435ED4-4631-4349-95C9-53A6EFD19196}" type="presParOf" srcId="{3E1B369C-4E62-4351-AE40-60F97F153495}" destId="{ECD05048-7D65-4D16-939C-6E0127C3146D}" srcOrd="0" destOrd="0" presId="urn:microsoft.com/office/officeart/2005/8/layout/radial2"/>
    <dgm:cxn modelId="{88429B27-E0EF-48BF-A6C3-03EF87D097EA}" type="presParOf" srcId="{3E1B369C-4E62-4351-AE40-60F97F153495}" destId="{EE6094BD-D0EF-4929-9C07-945BA54ADDCF}" srcOrd="1" destOrd="0" presId="urn:microsoft.com/office/officeart/2005/8/layout/radial2"/>
    <dgm:cxn modelId="{0294BB4D-124A-4B94-BBFE-E08A63B8197C}" type="presParOf" srcId="{70A2E2FA-2846-435F-8E1D-267171C73722}" destId="{550CEA55-678E-4888-8C67-AF191D369377}" srcOrd="1" destOrd="0" presId="urn:microsoft.com/office/officeart/2005/8/layout/radial2"/>
    <dgm:cxn modelId="{1B221FB4-70A6-4A00-BD0B-2A1CD5F31FFE}" type="presParOf" srcId="{70A2E2FA-2846-435F-8E1D-267171C73722}" destId="{7E0A52F0-A84B-4F1A-9D75-B7362D838D21}" srcOrd="2" destOrd="0" presId="urn:microsoft.com/office/officeart/2005/8/layout/radial2"/>
    <dgm:cxn modelId="{972912E2-EEDA-4092-8156-05191EE8AFFB}" type="presParOf" srcId="{7E0A52F0-A84B-4F1A-9D75-B7362D838D21}" destId="{E0F13E4C-CC09-41BE-87C8-E2F9F6430DEC}" srcOrd="0" destOrd="0" presId="urn:microsoft.com/office/officeart/2005/8/layout/radial2"/>
    <dgm:cxn modelId="{EBCB9471-C0BF-4E53-87E9-B4940DECBF06}" type="presParOf" srcId="{7E0A52F0-A84B-4F1A-9D75-B7362D838D21}" destId="{1DB3136A-7E01-4801-AAF3-7CB8A3040A07}" srcOrd="1" destOrd="0" presId="urn:microsoft.com/office/officeart/2005/8/layout/radial2"/>
    <dgm:cxn modelId="{791563F3-6BD8-4C93-9168-809E198715BD}" type="presParOf" srcId="{70A2E2FA-2846-435F-8E1D-267171C73722}" destId="{9A98BA3D-B06F-41E6-A0C9-CAE28FCDD6FA}" srcOrd="3" destOrd="0" presId="urn:microsoft.com/office/officeart/2005/8/layout/radial2"/>
    <dgm:cxn modelId="{C6FAE68E-53BB-4B4E-9916-A3EBC04CE59B}" type="presParOf" srcId="{70A2E2FA-2846-435F-8E1D-267171C73722}" destId="{A9E76FEF-CE47-45E8-9566-2105FB2E434C}" srcOrd="4" destOrd="0" presId="urn:microsoft.com/office/officeart/2005/8/layout/radial2"/>
    <dgm:cxn modelId="{50ECE041-F0DB-4F32-B854-A085B118FA2B}" type="presParOf" srcId="{A9E76FEF-CE47-45E8-9566-2105FB2E434C}" destId="{4B6B5CE9-0B1C-462A-B3FE-241AF97E610E}" srcOrd="0" destOrd="0" presId="urn:microsoft.com/office/officeart/2005/8/layout/radial2"/>
    <dgm:cxn modelId="{9A9E868C-DCCB-443D-98AA-19E30501B40C}" type="presParOf" srcId="{A9E76FEF-CE47-45E8-9566-2105FB2E434C}" destId="{CBC1C744-BB2C-4466-A46A-57F0B1CB95C2}" srcOrd="1" destOrd="0" presId="urn:microsoft.com/office/officeart/2005/8/layout/radial2"/>
    <dgm:cxn modelId="{3185C37C-ABB4-44E8-8AE1-4022589142A1}" type="presParOf" srcId="{70A2E2FA-2846-435F-8E1D-267171C73722}" destId="{5D5CB97A-9776-4A27-885F-0718E8A2F31E}" srcOrd="5" destOrd="0" presId="urn:microsoft.com/office/officeart/2005/8/layout/radial2"/>
    <dgm:cxn modelId="{651D5CF5-BB48-4A1B-8BC6-E779FD5D6BE4}" type="presParOf" srcId="{70A2E2FA-2846-435F-8E1D-267171C73722}" destId="{7357AABF-FA63-4039-BC03-0503ED807B2A}" srcOrd="6" destOrd="0" presId="urn:microsoft.com/office/officeart/2005/8/layout/radial2"/>
    <dgm:cxn modelId="{3000311A-31AB-4859-A760-1A26257F9900}" type="presParOf" srcId="{7357AABF-FA63-4039-BC03-0503ED807B2A}" destId="{784C6DAF-5370-4BA4-897C-A04189004601}" srcOrd="0" destOrd="0" presId="urn:microsoft.com/office/officeart/2005/8/layout/radial2"/>
    <dgm:cxn modelId="{6F8788A4-9704-4B5D-B8BE-56F17C8034A3}" type="presParOf" srcId="{7357AABF-FA63-4039-BC03-0503ED807B2A}" destId="{78E2E6B1-3B44-4D5C-A148-BDDDB6879DBC}"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87AAD8-382A-4165-9180-8A7F921A4E2E}" type="doc">
      <dgm:prSet loTypeId="urn:microsoft.com/office/officeart/2005/8/layout/vList3#1" loCatId="list" qsTypeId="urn:microsoft.com/office/officeart/2005/8/quickstyle/simple1" qsCatId="simple" csTypeId="urn:microsoft.com/office/officeart/2005/8/colors/accent1_2" csCatId="accent1" phldr="1"/>
      <dgm:spPr/>
    </dgm:pt>
    <dgm:pt modelId="{634F5F1E-2BA5-4130-A0ED-882A5212C8FA}">
      <dgm:prSet phldrT="[Text]" custT="1"/>
      <dgm:spPr>
        <a:solidFill>
          <a:schemeClr val="accent2"/>
        </a:solidFill>
      </dgm:spPr>
      <dgm:t>
        <a:bodyPr/>
        <a:lstStyle/>
        <a:p>
          <a:r>
            <a:rPr lang="en-IN" sz="2400" dirty="0">
              <a:latin typeface="Times New Roman" panose="02020603050405020304" pitchFamily="18" charset="0"/>
              <a:cs typeface="Times New Roman" panose="02020603050405020304" pitchFamily="18" charset="0"/>
            </a:rPr>
            <a:t>Ease of Doing Business</a:t>
          </a:r>
        </a:p>
      </dgm:t>
    </dgm:pt>
    <dgm:pt modelId="{5243BE42-FE4A-472D-9D8A-FB700B8FFB9B}" type="parTrans" cxnId="{887DDD5F-9898-4701-8330-3BF66F976EBA}">
      <dgm:prSet/>
      <dgm:spPr/>
      <dgm:t>
        <a:bodyPr/>
        <a:lstStyle/>
        <a:p>
          <a:endParaRPr lang="en-IN">
            <a:latin typeface="Times New Roman" panose="02020603050405020304" pitchFamily="18" charset="0"/>
            <a:cs typeface="Times New Roman" panose="02020603050405020304" pitchFamily="18" charset="0"/>
          </a:endParaRPr>
        </a:p>
      </dgm:t>
    </dgm:pt>
    <dgm:pt modelId="{804446F3-5E83-4BD4-A57B-81769AA83F98}" type="sibTrans" cxnId="{887DDD5F-9898-4701-8330-3BF66F976EBA}">
      <dgm:prSet/>
      <dgm:spPr/>
      <dgm:t>
        <a:bodyPr/>
        <a:lstStyle/>
        <a:p>
          <a:endParaRPr lang="en-IN">
            <a:latin typeface="Times New Roman" panose="02020603050405020304" pitchFamily="18" charset="0"/>
            <a:cs typeface="Times New Roman" panose="02020603050405020304" pitchFamily="18" charset="0"/>
          </a:endParaRPr>
        </a:p>
      </dgm:t>
    </dgm:pt>
    <dgm:pt modelId="{78208295-1E5C-4B54-B9D2-F57A2CF30029}">
      <dgm:prSet phldrT="[Text]" custT="1"/>
      <dgm:spPr/>
      <dgm:t>
        <a:bodyPr/>
        <a:lstStyle/>
        <a:p>
          <a:pPr marL="0" lvl="0" indent="0" algn="ctr" defTabSz="1066800">
            <a:lnSpc>
              <a:spcPct val="90000"/>
            </a:lnSpc>
            <a:spcBef>
              <a:spcPct val="0"/>
            </a:spcBef>
            <a:spcAft>
              <a:spcPct val="35000"/>
            </a:spcAft>
            <a:buNone/>
          </a:pPr>
          <a:r>
            <a:rPr lang="en-IN" sz="2400" kern="1200" dirty="0">
              <a:solidFill>
                <a:prstClr val="white"/>
              </a:solidFill>
              <a:latin typeface="Times New Roman" panose="02020603050405020304" pitchFamily="18" charset="0"/>
              <a:ea typeface="+mn-ea"/>
              <a:cs typeface="Times New Roman" panose="02020603050405020304" pitchFamily="18" charset="0"/>
            </a:rPr>
            <a:t>Stock and Fee Monitoring</a:t>
          </a:r>
        </a:p>
      </dgm:t>
    </dgm:pt>
    <dgm:pt modelId="{F33DCD08-63D0-4A2A-9916-C3FF2E292BA6}" type="parTrans" cxnId="{BE5BAD6C-B0EA-4B33-A949-A2086C414CD7}">
      <dgm:prSet/>
      <dgm:spPr/>
      <dgm:t>
        <a:bodyPr/>
        <a:lstStyle/>
        <a:p>
          <a:endParaRPr lang="en-IN">
            <a:latin typeface="Times New Roman" panose="02020603050405020304" pitchFamily="18" charset="0"/>
            <a:cs typeface="Times New Roman" panose="02020603050405020304" pitchFamily="18" charset="0"/>
          </a:endParaRPr>
        </a:p>
      </dgm:t>
    </dgm:pt>
    <dgm:pt modelId="{064BD059-1214-4038-8FA7-4A1C78622542}" type="sibTrans" cxnId="{BE5BAD6C-B0EA-4B33-A949-A2086C414CD7}">
      <dgm:prSet/>
      <dgm:spPr/>
      <dgm:t>
        <a:bodyPr/>
        <a:lstStyle/>
        <a:p>
          <a:endParaRPr lang="en-IN">
            <a:latin typeface="Times New Roman" panose="02020603050405020304" pitchFamily="18" charset="0"/>
            <a:cs typeface="Times New Roman" panose="02020603050405020304" pitchFamily="18" charset="0"/>
          </a:endParaRPr>
        </a:p>
      </dgm:t>
    </dgm:pt>
    <dgm:pt modelId="{BFC4ACAC-9C9D-47FF-AEA3-B83932966431}">
      <dgm:prSet phldrT="[Text]" custT="1"/>
      <dgm:spPr>
        <a:solidFill>
          <a:schemeClr val="accent4"/>
        </a:solidFill>
      </dgm:spPr>
      <dgm:t>
        <a:bodyPr/>
        <a:lstStyle/>
        <a:p>
          <a:r>
            <a:rPr lang="en-IN" sz="2400" dirty="0">
              <a:latin typeface="Times New Roman" panose="02020603050405020304" pitchFamily="18" charset="0"/>
              <a:cs typeface="Times New Roman" panose="02020603050405020304" pitchFamily="18" charset="0"/>
            </a:rPr>
            <a:t>Live Data Management</a:t>
          </a:r>
        </a:p>
      </dgm:t>
    </dgm:pt>
    <dgm:pt modelId="{FC7058F6-DC07-4CD5-BBF1-725737A92B6C}" type="parTrans" cxnId="{4F2E2EC9-3BC1-4E47-9C22-B63D26C1999E}">
      <dgm:prSet/>
      <dgm:spPr/>
      <dgm:t>
        <a:bodyPr/>
        <a:lstStyle/>
        <a:p>
          <a:endParaRPr lang="en-IN">
            <a:latin typeface="Times New Roman" panose="02020603050405020304" pitchFamily="18" charset="0"/>
            <a:cs typeface="Times New Roman" panose="02020603050405020304" pitchFamily="18" charset="0"/>
          </a:endParaRPr>
        </a:p>
      </dgm:t>
    </dgm:pt>
    <dgm:pt modelId="{6AE66226-AB75-4F42-87A4-099A1F28BBB7}" type="sibTrans" cxnId="{4F2E2EC9-3BC1-4E47-9C22-B63D26C1999E}">
      <dgm:prSet/>
      <dgm:spPr/>
      <dgm:t>
        <a:bodyPr/>
        <a:lstStyle/>
        <a:p>
          <a:endParaRPr lang="en-IN">
            <a:latin typeface="Times New Roman" panose="02020603050405020304" pitchFamily="18" charset="0"/>
            <a:cs typeface="Times New Roman" panose="02020603050405020304" pitchFamily="18" charset="0"/>
          </a:endParaRPr>
        </a:p>
      </dgm:t>
    </dgm:pt>
    <dgm:pt modelId="{84A8C77C-0F88-4295-9C07-B3067A9363A0}">
      <dgm:prSet phldrT="[Text]" custT="1"/>
      <dgm:spPr>
        <a:solidFill>
          <a:schemeClr val="accent6"/>
        </a:solidFill>
      </dgm:spPr>
      <dgm:t>
        <a:bodyPr/>
        <a:lstStyle/>
        <a:p>
          <a:r>
            <a:rPr lang="en-IN" sz="2400" dirty="0">
              <a:latin typeface="Times New Roman" panose="02020603050405020304" pitchFamily="18" charset="0"/>
              <a:cs typeface="Times New Roman" panose="02020603050405020304" pitchFamily="18" charset="0"/>
            </a:rPr>
            <a:t>Paperless &amp; Transparent Tool</a:t>
          </a:r>
        </a:p>
      </dgm:t>
    </dgm:pt>
    <dgm:pt modelId="{78218D05-B38E-44E6-9F67-27D187EDDF6C}" type="parTrans" cxnId="{4927B3F7-FD5F-4370-B5E9-533A22D3687D}">
      <dgm:prSet/>
      <dgm:spPr/>
      <dgm:t>
        <a:bodyPr/>
        <a:lstStyle/>
        <a:p>
          <a:endParaRPr lang="en-IN">
            <a:latin typeface="Times New Roman" panose="02020603050405020304" pitchFamily="18" charset="0"/>
            <a:cs typeface="Times New Roman" panose="02020603050405020304" pitchFamily="18" charset="0"/>
          </a:endParaRPr>
        </a:p>
      </dgm:t>
    </dgm:pt>
    <dgm:pt modelId="{328F69A3-C684-485D-965C-0358C4E85A02}" type="sibTrans" cxnId="{4927B3F7-FD5F-4370-B5E9-533A22D3687D}">
      <dgm:prSet/>
      <dgm:spPr/>
      <dgm:t>
        <a:bodyPr/>
        <a:lstStyle/>
        <a:p>
          <a:endParaRPr lang="en-IN">
            <a:latin typeface="Times New Roman" panose="02020603050405020304" pitchFamily="18" charset="0"/>
            <a:cs typeface="Times New Roman" panose="02020603050405020304" pitchFamily="18" charset="0"/>
          </a:endParaRPr>
        </a:p>
      </dgm:t>
    </dgm:pt>
    <dgm:pt modelId="{785B2E1F-9C3B-421A-BE96-3656EA87F0A8}" type="pres">
      <dgm:prSet presAssocID="{1387AAD8-382A-4165-9180-8A7F921A4E2E}" presName="linearFlow" presStyleCnt="0">
        <dgm:presLayoutVars>
          <dgm:dir/>
          <dgm:resizeHandles val="exact"/>
        </dgm:presLayoutVars>
      </dgm:prSet>
      <dgm:spPr/>
    </dgm:pt>
    <dgm:pt modelId="{11D9B193-17D7-42F5-B6E8-75D97B8DCC4B}" type="pres">
      <dgm:prSet presAssocID="{634F5F1E-2BA5-4130-A0ED-882A5212C8FA}" presName="composite" presStyleCnt="0"/>
      <dgm:spPr/>
    </dgm:pt>
    <dgm:pt modelId="{3E048FA2-E01D-4239-84F4-CB8FDBED02E2}" type="pres">
      <dgm:prSet presAssocID="{634F5F1E-2BA5-4130-A0ED-882A5212C8F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dgm:spPr>
    </dgm:pt>
    <dgm:pt modelId="{93CB018F-4AF9-4F4D-B889-CC0BBE5CAE41}" type="pres">
      <dgm:prSet presAssocID="{634F5F1E-2BA5-4130-A0ED-882A5212C8FA}" presName="txShp" presStyleLbl="node1" presStyleIdx="0" presStyleCnt="4" custLinFactNeighborX="1671" custLinFactNeighborY="-3013">
        <dgm:presLayoutVars>
          <dgm:bulletEnabled val="1"/>
        </dgm:presLayoutVars>
      </dgm:prSet>
      <dgm:spPr/>
    </dgm:pt>
    <dgm:pt modelId="{51B2E3CA-5824-4438-A28A-9D27D0CED07F}" type="pres">
      <dgm:prSet presAssocID="{804446F3-5E83-4BD4-A57B-81769AA83F98}" presName="spacing" presStyleCnt="0"/>
      <dgm:spPr/>
    </dgm:pt>
    <dgm:pt modelId="{FCB0C8A9-2DEE-4235-BAC1-EEB1556AA69C}" type="pres">
      <dgm:prSet presAssocID="{78208295-1E5C-4B54-B9D2-F57A2CF30029}" presName="composite" presStyleCnt="0"/>
      <dgm:spPr/>
    </dgm:pt>
    <dgm:pt modelId="{C125851D-C7E7-43E1-8038-A9659C5FA8D0}" type="pres">
      <dgm:prSet presAssocID="{78208295-1E5C-4B54-B9D2-F57A2CF3002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3810F494-DAA8-450F-8FF5-40213006410A}" type="pres">
      <dgm:prSet presAssocID="{78208295-1E5C-4B54-B9D2-F57A2CF30029}" presName="txShp" presStyleLbl="node1" presStyleIdx="1" presStyleCnt="4">
        <dgm:presLayoutVars>
          <dgm:bulletEnabled val="1"/>
        </dgm:presLayoutVars>
      </dgm:prSet>
      <dgm:spPr/>
    </dgm:pt>
    <dgm:pt modelId="{B422F3C1-567C-47AC-95C0-1A4236557244}" type="pres">
      <dgm:prSet presAssocID="{064BD059-1214-4038-8FA7-4A1C78622542}" presName="spacing" presStyleCnt="0"/>
      <dgm:spPr/>
    </dgm:pt>
    <dgm:pt modelId="{647C8C1B-F0F9-4025-8458-07B0E7A9F93C}" type="pres">
      <dgm:prSet presAssocID="{BFC4ACAC-9C9D-47FF-AEA3-B83932966431}" presName="composite" presStyleCnt="0"/>
      <dgm:spPr/>
    </dgm:pt>
    <dgm:pt modelId="{FCC372EB-07DD-4B7D-9107-BF14C4D41E3A}" type="pres">
      <dgm:prSet presAssocID="{BFC4ACAC-9C9D-47FF-AEA3-B83932966431}"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61E3DF8-FA20-4C06-B4EF-77A11368D3D0}" type="pres">
      <dgm:prSet presAssocID="{BFC4ACAC-9C9D-47FF-AEA3-B83932966431}" presName="txShp" presStyleLbl="node1" presStyleIdx="2" presStyleCnt="4">
        <dgm:presLayoutVars>
          <dgm:bulletEnabled val="1"/>
        </dgm:presLayoutVars>
      </dgm:prSet>
      <dgm:spPr/>
    </dgm:pt>
    <dgm:pt modelId="{BBFF9218-2D7E-4EF9-8727-3A4951879C24}" type="pres">
      <dgm:prSet presAssocID="{6AE66226-AB75-4F42-87A4-099A1F28BBB7}" presName="spacing" presStyleCnt="0"/>
      <dgm:spPr/>
    </dgm:pt>
    <dgm:pt modelId="{AA1EE163-68DB-4072-8B26-94AD5AC99AD4}" type="pres">
      <dgm:prSet presAssocID="{84A8C77C-0F88-4295-9C07-B3067A9363A0}" presName="composite" presStyleCnt="0"/>
      <dgm:spPr/>
    </dgm:pt>
    <dgm:pt modelId="{746282F3-A6DB-4FBB-AF6D-260D0CED7274}" type="pres">
      <dgm:prSet presAssocID="{84A8C77C-0F88-4295-9C07-B3067A9363A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149767CA-6880-49CC-8287-85F6431D5F92}" type="pres">
      <dgm:prSet presAssocID="{84A8C77C-0F88-4295-9C07-B3067A9363A0}" presName="txShp" presStyleLbl="node1" presStyleIdx="3" presStyleCnt="4">
        <dgm:presLayoutVars>
          <dgm:bulletEnabled val="1"/>
        </dgm:presLayoutVars>
      </dgm:prSet>
      <dgm:spPr/>
    </dgm:pt>
  </dgm:ptLst>
  <dgm:cxnLst>
    <dgm:cxn modelId="{DBF73B24-15F6-49BE-83F5-F0D861AF6080}" type="presOf" srcId="{BFC4ACAC-9C9D-47FF-AEA3-B83932966431}" destId="{A61E3DF8-FA20-4C06-B4EF-77A11368D3D0}" srcOrd="0" destOrd="0" presId="urn:microsoft.com/office/officeart/2005/8/layout/vList3#1"/>
    <dgm:cxn modelId="{3357C134-15FE-44B3-A3F0-069D2ACAF05F}" type="presOf" srcId="{1387AAD8-382A-4165-9180-8A7F921A4E2E}" destId="{785B2E1F-9C3B-421A-BE96-3656EA87F0A8}" srcOrd="0" destOrd="0" presId="urn:microsoft.com/office/officeart/2005/8/layout/vList3#1"/>
    <dgm:cxn modelId="{C973755C-0671-4377-9567-D5C7733BFB5A}" type="presOf" srcId="{78208295-1E5C-4B54-B9D2-F57A2CF30029}" destId="{3810F494-DAA8-450F-8FF5-40213006410A}" srcOrd="0" destOrd="0" presId="urn:microsoft.com/office/officeart/2005/8/layout/vList3#1"/>
    <dgm:cxn modelId="{887DDD5F-9898-4701-8330-3BF66F976EBA}" srcId="{1387AAD8-382A-4165-9180-8A7F921A4E2E}" destId="{634F5F1E-2BA5-4130-A0ED-882A5212C8FA}" srcOrd="0" destOrd="0" parTransId="{5243BE42-FE4A-472D-9D8A-FB700B8FFB9B}" sibTransId="{804446F3-5E83-4BD4-A57B-81769AA83F98}"/>
    <dgm:cxn modelId="{BE5BAD6C-B0EA-4B33-A949-A2086C414CD7}" srcId="{1387AAD8-382A-4165-9180-8A7F921A4E2E}" destId="{78208295-1E5C-4B54-B9D2-F57A2CF30029}" srcOrd="1" destOrd="0" parTransId="{F33DCD08-63D0-4A2A-9916-C3FF2E292BA6}" sibTransId="{064BD059-1214-4038-8FA7-4A1C78622542}"/>
    <dgm:cxn modelId="{4912597F-89AF-4828-AD36-DD554F47E7FC}" type="presOf" srcId="{634F5F1E-2BA5-4130-A0ED-882A5212C8FA}" destId="{93CB018F-4AF9-4F4D-B889-CC0BBE5CAE41}" srcOrd="0" destOrd="0" presId="urn:microsoft.com/office/officeart/2005/8/layout/vList3#1"/>
    <dgm:cxn modelId="{4F2E2EC9-3BC1-4E47-9C22-B63D26C1999E}" srcId="{1387AAD8-382A-4165-9180-8A7F921A4E2E}" destId="{BFC4ACAC-9C9D-47FF-AEA3-B83932966431}" srcOrd="2" destOrd="0" parTransId="{FC7058F6-DC07-4CD5-BBF1-725737A92B6C}" sibTransId="{6AE66226-AB75-4F42-87A4-099A1F28BBB7}"/>
    <dgm:cxn modelId="{A40C7CEE-9394-4CC9-9EAF-55E2D0D1502C}" type="presOf" srcId="{84A8C77C-0F88-4295-9C07-B3067A9363A0}" destId="{149767CA-6880-49CC-8287-85F6431D5F92}" srcOrd="0" destOrd="0" presId="urn:microsoft.com/office/officeart/2005/8/layout/vList3#1"/>
    <dgm:cxn modelId="{4927B3F7-FD5F-4370-B5E9-533A22D3687D}" srcId="{1387AAD8-382A-4165-9180-8A7F921A4E2E}" destId="{84A8C77C-0F88-4295-9C07-B3067A9363A0}" srcOrd="3" destOrd="0" parTransId="{78218D05-B38E-44E6-9F67-27D187EDDF6C}" sibTransId="{328F69A3-C684-485D-965C-0358C4E85A02}"/>
    <dgm:cxn modelId="{B9A1BF3B-C3A3-4A43-9E05-638B579C709F}" type="presParOf" srcId="{785B2E1F-9C3B-421A-BE96-3656EA87F0A8}" destId="{11D9B193-17D7-42F5-B6E8-75D97B8DCC4B}" srcOrd="0" destOrd="0" presId="urn:microsoft.com/office/officeart/2005/8/layout/vList3#1"/>
    <dgm:cxn modelId="{3F24C1B5-00F3-43D1-AC66-A03B968B98AB}" type="presParOf" srcId="{11D9B193-17D7-42F5-B6E8-75D97B8DCC4B}" destId="{3E048FA2-E01D-4239-84F4-CB8FDBED02E2}" srcOrd="0" destOrd="0" presId="urn:microsoft.com/office/officeart/2005/8/layout/vList3#1"/>
    <dgm:cxn modelId="{42E0F378-0A78-4473-8C40-41F272304007}" type="presParOf" srcId="{11D9B193-17D7-42F5-B6E8-75D97B8DCC4B}" destId="{93CB018F-4AF9-4F4D-B889-CC0BBE5CAE41}" srcOrd="1" destOrd="0" presId="urn:microsoft.com/office/officeart/2005/8/layout/vList3#1"/>
    <dgm:cxn modelId="{6B3DF8E8-B270-4B7A-827E-87220A53DDD2}" type="presParOf" srcId="{785B2E1F-9C3B-421A-BE96-3656EA87F0A8}" destId="{51B2E3CA-5824-4438-A28A-9D27D0CED07F}" srcOrd="1" destOrd="0" presId="urn:microsoft.com/office/officeart/2005/8/layout/vList3#1"/>
    <dgm:cxn modelId="{4ADB1EC9-B436-4734-92D2-553F2A3C5CCE}" type="presParOf" srcId="{785B2E1F-9C3B-421A-BE96-3656EA87F0A8}" destId="{FCB0C8A9-2DEE-4235-BAC1-EEB1556AA69C}" srcOrd="2" destOrd="0" presId="urn:microsoft.com/office/officeart/2005/8/layout/vList3#1"/>
    <dgm:cxn modelId="{2DF76504-7CF4-42EF-B98B-A9899AB50090}" type="presParOf" srcId="{FCB0C8A9-2DEE-4235-BAC1-EEB1556AA69C}" destId="{C125851D-C7E7-43E1-8038-A9659C5FA8D0}" srcOrd="0" destOrd="0" presId="urn:microsoft.com/office/officeart/2005/8/layout/vList3#1"/>
    <dgm:cxn modelId="{3719F3BA-ABAB-4C7A-B4D9-C9F174B7F163}" type="presParOf" srcId="{FCB0C8A9-2DEE-4235-BAC1-EEB1556AA69C}" destId="{3810F494-DAA8-450F-8FF5-40213006410A}" srcOrd="1" destOrd="0" presId="urn:microsoft.com/office/officeart/2005/8/layout/vList3#1"/>
    <dgm:cxn modelId="{3A2DF0BE-3351-41F7-BDA2-6307F6EDD295}" type="presParOf" srcId="{785B2E1F-9C3B-421A-BE96-3656EA87F0A8}" destId="{B422F3C1-567C-47AC-95C0-1A4236557244}" srcOrd="3" destOrd="0" presId="urn:microsoft.com/office/officeart/2005/8/layout/vList3#1"/>
    <dgm:cxn modelId="{574CE651-A099-4D17-A510-1F1DBDC25E8C}" type="presParOf" srcId="{785B2E1F-9C3B-421A-BE96-3656EA87F0A8}" destId="{647C8C1B-F0F9-4025-8458-07B0E7A9F93C}" srcOrd="4" destOrd="0" presId="urn:microsoft.com/office/officeart/2005/8/layout/vList3#1"/>
    <dgm:cxn modelId="{6559B3CF-CB70-4C17-9925-3B01B241B577}" type="presParOf" srcId="{647C8C1B-F0F9-4025-8458-07B0E7A9F93C}" destId="{FCC372EB-07DD-4B7D-9107-BF14C4D41E3A}" srcOrd="0" destOrd="0" presId="urn:microsoft.com/office/officeart/2005/8/layout/vList3#1"/>
    <dgm:cxn modelId="{E9303B1D-E6FC-4A96-875A-0B650AA91309}" type="presParOf" srcId="{647C8C1B-F0F9-4025-8458-07B0E7A9F93C}" destId="{A61E3DF8-FA20-4C06-B4EF-77A11368D3D0}" srcOrd="1" destOrd="0" presId="urn:microsoft.com/office/officeart/2005/8/layout/vList3#1"/>
    <dgm:cxn modelId="{3A7B5E6B-20E2-4B83-953E-BC4434980109}" type="presParOf" srcId="{785B2E1F-9C3B-421A-BE96-3656EA87F0A8}" destId="{BBFF9218-2D7E-4EF9-8727-3A4951879C24}" srcOrd="5" destOrd="0" presId="urn:microsoft.com/office/officeart/2005/8/layout/vList3#1"/>
    <dgm:cxn modelId="{41637F89-5285-4D48-B0D5-B64FBCBD9E7D}" type="presParOf" srcId="{785B2E1F-9C3B-421A-BE96-3656EA87F0A8}" destId="{AA1EE163-68DB-4072-8B26-94AD5AC99AD4}" srcOrd="6" destOrd="0" presId="urn:microsoft.com/office/officeart/2005/8/layout/vList3#1"/>
    <dgm:cxn modelId="{BE8E93C5-F708-4C27-9968-A827AC15B288}" type="presParOf" srcId="{AA1EE163-68DB-4072-8B26-94AD5AC99AD4}" destId="{746282F3-A6DB-4FBB-AF6D-260D0CED7274}" srcOrd="0" destOrd="0" presId="urn:microsoft.com/office/officeart/2005/8/layout/vList3#1"/>
    <dgm:cxn modelId="{98B40DB1-16E8-4819-AB8E-938CD217C740}" type="presParOf" srcId="{AA1EE163-68DB-4072-8B26-94AD5AC99AD4}" destId="{149767CA-6880-49CC-8287-85F6431D5F92}" srcOrd="1" destOrd="0" presId="urn:microsoft.com/office/officeart/2005/8/layout/vList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5A9BE-0069-49A5-8148-EA8D05FC799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428E4758-3C7F-4484-B330-DD3E7B83C48C}">
      <dgm:prSet phldrT="[Text]" custT="1"/>
      <dgm:spPr>
        <a:solidFill>
          <a:schemeClr val="accent2">
            <a:lumMod val="20000"/>
            <a:lumOff val="80000"/>
          </a:schemeClr>
        </a:solidFill>
      </dgm:spPr>
      <dgm:t>
        <a:bodyPr/>
        <a:lstStyle/>
        <a:p>
          <a:pPr algn="l"/>
          <a:r>
            <a:rPr lang="en-US" sz="2000" b="1" dirty="0">
              <a:solidFill>
                <a:srgbClr val="950318"/>
              </a:solidFill>
            </a:rPr>
            <a:t>62,326</a:t>
          </a:r>
        </a:p>
        <a:p>
          <a:pPr algn="l"/>
          <a:r>
            <a:rPr lang="en-US" sz="1400" dirty="0">
              <a:latin typeface="Open Sans"/>
            </a:rPr>
            <a:t>Total No of licensed Traders</a:t>
          </a:r>
        </a:p>
      </dgm:t>
    </dgm:pt>
    <dgm:pt modelId="{A5F92B31-22E8-42AE-BAB3-5B104F3A72C7}" type="parTrans" cxnId="{812CBBC0-CE9C-4C41-9A41-640331C01E65}">
      <dgm:prSet/>
      <dgm:spPr/>
      <dgm:t>
        <a:bodyPr/>
        <a:lstStyle/>
        <a:p>
          <a:endParaRPr lang="en-US"/>
        </a:p>
      </dgm:t>
    </dgm:pt>
    <dgm:pt modelId="{F7037E19-5B2C-4C0A-B4A9-697EEA5BD8CF}" type="sibTrans" cxnId="{812CBBC0-CE9C-4C41-9A41-640331C01E65}">
      <dgm:prSet/>
      <dgm:spPr/>
      <dgm:t>
        <a:bodyPr/>
        <a:lstStyle/>
        <a:p>
          <a:endParaRPr lang="en-US"/>
        </a:p>
      </dgm:t>
    </dgm:pt>
    <dgm:pt modelId="{67D1C190-4219-4A2E-AB86-DAFC5E6EDA6A}">
      <dgm:prSet phldrT="[Text]" custT="1"/>
      <dgm:spPr>
        <a:solidFill>
          <a:schemeClr val="accent2">
            <a:lumMod val="20000"/>
            <a:lumOff val="80000"/>
          </a:schemeClr>
        </a:solidFill>
      </dgm:spPr>
      <dgm:t>
        <a:bodyPr/>
        <a:lstStyle/>
        <a:p>
          <a:pPr algn="l"/>
          <a:r>
            <a:rPr lang="en-US" sz="2000" b="1" dirty="0">
              <a:solidFill>
                <a:srgbClr val="950318"/>
              </a:solidFill>
            </a:rPr>
            <a:t>39,400</a:t>
          </a:r>
          <a:endParaRPr lang="en-US" sz="2000" dirty="0">
            <a:solidFill>
              <a:srgbClr val="950318"/>
            </a:solidFill>
          </a:endParaRPr>
        </a:p>
        <a:p>
          <a:pPr algn="l"/>
          <a:r>
            <a:rPr lang="en-US" sz="1400" dirty="0">
              <a:latin typeface="Open Sans"/>
            </a:rPr>
            <a:t>Active licensed Traders</a:t>
          </a:r>
        </a:p>
      </dgm:t>
    </dgm:pt>
    <dgm:pt modelId="{C6915895-3A31-49F8-9838-CEBB454B43F8}" type="parTrans" cxnId="{5CF1CAF4-46BE-4D20-BCBD-794BA80EEF21}">
      <dgm:prSet/>
      <dgm:spPr/>
      <dgm:t>
        <a:bodyPr/>
        <a:lstStyle/>
        <a:p>
          <a:endParaRPr lang="en-US"/>
        </a:p>
      </dgm:t>
    </dgm:pt>
    <dgm:pt modelId="{6F346BFF-2F0F-4058-8F0F-03E09E52452B}" type="sibTrans" cxnId="{5CF1CAF4-46BE-4D20-BCBD-794BA80EEF21}">
      <dgm:prSet/>
      <dgm:spPr/>
      <dgm:t>
        <a:bodyPr/>
        <a:lstStyle/>
        <a:p>
          <a:endParaRPr lang="en-US"/>
        </a:p>
      </dgm:t>
    </dgm:pt>
    <dgm:pt modelId="{5612AC22-A324-427C-B3A9-FB66AFEC5F4A}">
      <dgm:prSet phldrT="[Text]" custT="1"/>
      <dgm:spPr>
        <a:solidFill>
          <a:schemeClr val="accent2">
            <a:lumMod val="20000"/>
            <a:lumOff val="80000"/>
          </a:schemeClr>
        </a:solidFill>
      </dgm:spPr>
      <dgm:t>
        <a:bodyPr/>
        <a:lstStyle/>
        <a:p>
          <a:pPr algn="l"/>
          <a:r>
            <a:rPr lang="en-US" sz="2000" b="1" dirty="0">
              <a:solidFill>
                <a:srgbClr val="950318"/>
              </a:solidFill>
            </a:rPr>
            <a:t>50269493 (5 </a:t>
          </a:r>
          <a:r>
            <a:rPr lang="en-US" sz="2000" b="1" dirty="0" err="1">
              <a:solidFill>
                <a:srgbClr val="950318"/>
              </a:solidFill>
            </a:rPr>
            <a:t>cr</a:t>
          </a:r>
          <a:r>
            <a:rPr lang="en-US" sz="2000" b="1" dirty="0">
              <a:solidFill>
                <a:srgbClr val="950318"/>
              </a:solidFill>
            </a:rPr>
            <a:t>)</a:t>
          </a:r>
        </a:p>
        <a:p>
          <a:pPr algn="l"/>
          <a:r>
            <a:rPr lang="en-US" sz="1400" dirty="0">
              <a:latin typeface="Open Sans"/>
            </a:rPr>
            <a:t>No of Bhutan Patrak since inception </a:t>
          </a:r>
        </a:p>
      </dgm:t>
    </dgm:pt>
    <dgm:pt modelId="{4A0319D2-E198-4108-81CD-454B4371EE55}" type="parTrans" cxnId="{4485BD43-98F5-470A-B141-44AE70A59E73}">
      <dgm:prSet/>
      <dgm:spPr/>
      <dgm:t>
        <a:bodyPr/>
        <a:lstStyle/>
        <a:p>
          <a:endParaRPr lang="en-US"/>
        </a:p>
      </dgm:t>
    </dgm:pt>
    <dgm:pt modelId="{002871A1-7E22-4039-8CD8-9C046FF76AA4}" type="sibTrans" cxnId="{4485BD43-98F5-470A-B141-44AE70A59E73}">
      <dgm:prSet/>
      <dgm:spPr/>
      <dgm:t>
        <a:bodyPr/>
        <a:lstStyle/>
        <a:p>
          <a:endParaRPr lang="en-US"/>
        </a:p>
      </dgm:t>
    </dgm:pt>
    <dgm:pt modelId="{6353E9D0-18EB-44BD-AC2E-17844AA99F64}" type="pres">
      <dgm:prSet presAssocID="{CE35A9BE-0069-49A5-8148-EA8D05FC7992}" presName="Name0" presStyleCnt="0">
        <dgm:presLayoutVars>
          <dgm:chMax val="7"/>
          <dgm:chPref val="7"/>
          <dgm:dir/>
        </dgm:presLayoutVars>
      </dgm:prSet>
      <dgm:spPr/>
    </dgm:pt>
    <dgm:pt modelId="{7DB86EF3-8688-4953-92EB-C6D44C8C3DEF}" type="pres">
      <dgm:prSet presAssocID="{CE35A9BE-0069-49A5-8148-EA8D05FC7992}" presName="Name1" presStyleCnt="0"/>
      <dgm:spPr/>
    </dgm:pt>
    <dgm:pt modelId="{65A796DC-8820-4DEE-B469-DFF278B9F018}" type="pres">
      <dgm:prSet presAssocID="{CE35A9BE-0069-49A5-8148-EA8D05FC7992}" presName="cycle" presStyleCnt="0"/>
      <dgm:spPr/>
    </dgm:pt>
    <dgm:pt modelId="{46A60F31-7906-412E-8B3F-F312F6DA6CCD}" type="pres">
      <dgm:prSet presAssocID="{CE35A9BE-0069-49A5-8148-EA8D05FC7992}" presName="srcNode" presStyleLbl="node1" presStyleIdx="0" presStyleCnt="3"/>
      <dgm:spPr/>
    </dgm:pt>
    <dgm:pt modelId="{68CCCF48-9646-4C57-B1D3-0D7935B13619}" type="pres">
      <dgm:prSet presAssocID="{CE35A9BE-0069-49A5-8148-EA8D05FC7992}" presName="conn" presStyleLbl="parChTrans1D2" presStyleIdx="0" presStyleCnt="1"/>
      <dgm:spPr/>
    </dgm:pt>
    <dgm:pt modelId="{06448227-6C24-4414-AEEA-C174DB511DD5}" type="pres">
      <dgm:prSet presAssocID="{CE35A9BE-0069-49A5-8148-EA8D05FC7992}" presName="extraNode" presStyleLbl="node1" presStyleIdx="0" presStyleCnt="3"/>
      <dgm:spPr/>
    </dgm:pt>
    <dgm:pt modelId="{44927B08-9665-4D7E-8524-11B02C02434A}" type="pres">
      <dgm:prSet presAssocID="{CE35A9BE-0069-49A5-8148-EA8D05FC7992}" presName="dstNode" presStyleLbl="node1" presStyleIdx="0" presStyleCnt="3"/>
      <dgm:spPr/>
    </dgm:pt>
    <dgm:pt modelId="{7721728F-9904-47E0-B9D7-E55DC99EED31}" type="pres">
      <dgm:prSet presAssocID="{428E4758-3C7F-4484-B330-DD3E7B83C48C}" presName="text_1" presStyleLbl="node1" presStyleIdx="0" presStyleCnt="3">
        <dgm:presLayoutVars>
          <dgm:bulletEnabled val="1"/>
        </dgm:presLayoutVars>
      </dgm:prSet>
      <dgm:spPr/>
    </dgm:pt>
    <dgm:pt modelId="{C527866A-E377-452B-A844-938616A480EE}" type="pres">
      <dgm:prSet presAssocID="{428E4758-3C7F-4484-B330-DD3E7B83C48C}" presName="accent_1" presStyleCnt="0"/>
      <dgm:spPr/>
    </dgm:pt>
    <dgm:pt modelId="{69DE0EC5-6EFC-449D-B553-482107322B60}" type="pres">
      <dgm:prSet presAssocID="{428E4758-3C7F-4484-B330-DD3E7B83C48C}" presName="accentRepeatNode" presStyleLbl="solidFgAcc1" presStyleIdx="0" presStyleCnt="3"/>
      <dgm:spPr/>
    </dgm:pt>
    <dgm:pt modelId="{2E08176E-9715-4CF4-AE32-118FD37172BD}" type="pres">
      <dgm:prSet presAssocID="{67D1C190-4219-4A2E-AB86-DAFC5E6EDA6A}" presName="text_2" presStyleLbl="node1" presStyleIdx="1" presStyleCnt="3">
        <dgm:presLayoutVars>
          <dgm:bulletEnabled val="1"/>
        </dgm:presLayoutVars>
      </dgm:prSet>
      <dgm:spPr/>
    </dgm:pt>
    <dgm:pt modelId="{3AA8F556-F888-4B67-BA75-B3D2E1DCCDE4}" type="pres">
      <dgm:prSet presAssocID="{67D1C190-4219-4A2E-AB86-DAFC5E6EDA6A}" presName="accent_2" presStyleCnt="0"/>
      <dgm:spPr/>
    </dgm:pt>
    <dgm:pt modelId="{CAAC88F0-A0FF-4A19-92EC-E005FAEFB771}" type="pres">
      <dgm:prSet presAssocID="{67D1C190-4219-4A2E-AB86-DAFC5E6EDA6A}" presName="accentRepeatNode" presStyleLbl="solidFgAcc1" presStyleIdx="1" presStyleCnt="3"/>
      <dgm:spPr/>
    </dgm:pt>
    <dgm:pt modelId="{8EBFE0BA-E858-4AC9-8948-24B263CA5031}" type="pres">
      <dgm:prSet presAssocID="{5612AC22-A324-427C-B3A9-FB66AFEC5F4A}" presName="text_3" presStyleLbl="node1" presStyleIdx="2" presStyleCnt="3">
        <dgm:presLayoutVars>
          <dgm:bulletEnabled val="1"/>
        </dgm:presLayoutVars>
      </dgm:prSet>
      <dgm:spPr/>
    </dgm:pt>
    <dgm:pt modelId="{BFF88744-814C-41B9-8860-B7C29AFDC56A}" type="pres">
      <dgm:prSet presAssocID="{5612AC22-A324-427C-B3A9-FB66AFEC5F4A}" presName="accent_3" presStyleCnt="0"/>
      <dgm:spPr/>
    </dgm:pt>
    <dgm:pt modelId="{224BC7EC-A050-4D9C-8CC8-139C6D631A0A}" type="pres">
      <dgm:prSet presAssocID="{5612AC22-A324-427C-B3A9-FB66AFEC5F4A}" presName="accentRepeatNode" presStyleLbl="solidFgAcc1" presStyleIdx="2" presStyleCnt="3"/>
      <dgm:spPr/>
    </dgm:pt>
  </dgm:ptLst>
  <dgm:cxnLst>
    <dgm:cxn modelId="{FB3CF70B-1CA8-486D-AEAC-920DDAF2843B}" type="presOf" srcId="{CE35A9BE-0069-49A5-8148-EA8D05FC7992}" destId="{6353E9D0-18EB-44BD-AC2E-17844AA99F64}" srcOrd="0" destOrd="0" presId="urn:microsoft.com/office/officeart/2008/layout/VerticalCurvedList"/>
    <dgm:cxn modelId="{5BC01F3A-B364-4639-9CEA-4CC41FA24AA2}" type="presOf" srcId="{F7037E19-5B2C-4C0A-B4A9-697EEA5BD8CF}" destId="{68CCCF48-9646-4C57-B1D3-0D7935B13619}" srcOrd="0" destOrd="0" presId="urn:microsoft.com/office/officeart/2008/layout/VerticalCurvedList"/>
    <dgm:cxn modelId="{1F21ED3E-2577-4900-B203-26D47793027E}" type="presOf" srcId="{428E4758-3C7F-4484-B330-DD3E7B83C48C}" destId="{7721728F-9904-47E0-B9D7-E55DC99EED31}" srcOrd="0" destOrd="0" presId="urn:microsoft.com/office/officeart/2008/layout/VerticalCurvedList"/>
    <dgm:cxn modelId="{4485BD43-98F5-470A-B141-44AE70A59E73}" srcId="{CE35A9BE-0069-49A5-8148-EA8D05FC7992}" destId="{5612AC22-A324-427C-B3A9-FB66AFEC5F4A}" srcOrd="2" destOrd="0" parTransId="{4A0319D2-E198-4108-81CD-454B4371EE55}" sibTransId="{002871A1-7E22-4039-8CD8-9C046FF76AA4}"/>
    <dgm:cxn modelId="{1561EAAD-4330-4A76-AC3C-DD8506EFABBD}" type="presOf" srcId="{67D1C190-4219-4A2E-AB86-DAFC5E6EDA6A}" destId="{2E08176E-9715-4CF4-AE32-118FD37172BD}" srcOrd="0" destOrd="0" presId="urn:microsoft.com/office/officeart/2008/layout/VerticalCurvedList"/>
    <dgm:cxn modelId="{812CBBC0-CE9C-4C41-9A41-640331C01E65}" srcId="{CE35A9BE-0069-49A5-8148-EA8D05FC7992}" destId="{428E4758-3C7F-4484-B330-DD3E7B83C48C}" srcOrd="0" destOrd="0" parTransId="{A5F92B31-22E8-42AE-BAB3-5B104F3A72C7}" sibTransId="{F7037E19-5B2C-4C0A-B4A9-697EEA5BD8CF}"/>
    <dgm:cxn modelId="{5CF1CAF4-46BE-4D20-BCBD-794BA80EEF21}" srcId="{CE35A9BE-0069-49A5-8148-EA8D05FC7992}" destId="{67D1C190-4219-4A2E-AB86-DAFC5E6EDA6A}" srcOrd="1" destOrd="0" parTransId="{C6915895-3A31-49F8-9838-CEBB454B43F8}" sibTransId="{6F346BFF-2F0F-4058-8F0F-03E09E52452B}"/>
    <dgm:cxn modelId="{58773AF9-FB99-41B0-8134-8DBA65C43BD7}" type="presOf" srcId="{5612AC22-A324-427C-B3A9-FB66AFEC5F4A}" destId="{8EBFE0BA-E858-4AC9-8948-24B263CA5031}" srcOrd="0" destOrd="0" presId="urn:microsoft.com/office/officeart/2008/layout/VerticalCurvedList"/>
    <dgm:cxn modelId="{F43431FA-19D5-4B2B-B348-333957594734}" type="presParOf" srcId="{6353E9D0-18EB-44BD-AC2E-17844AA99F64}" destId="{7DB86EF3-8688-4953-92EB-C6D44C8C3DEF}" srcOrd="0" destOrd="0" presId="urn:microsoft.com/office/officeart/2008/layout/VerticalCurvedList"/>
    <dgm:cxn modelId="{EB3F9007-182C-4772-9B40-F694984AFA4B}" type="presParOf" srcId="{7DB86EF3-8688-4953-92EB-C6D44C8C3DEF}" destId="{65A796DC-8820-4DEE-B469-DFF278B9F018}" srcOrd="0" destOrd="0" presId="urn:microsoft.com/office/officeart/2008/layout/VerticalCurvedList"/>
    <dgm:cxn modelId="{3B8C1BAE-5737-487A-AC41-C3F189F23777}" type="presParOf" srcId="{65A796DC-8820-4DEE-B469-DFF278B9F018}" destId="{46A60F31-7906-412E-8B3F-F312F6DA6CCD}" srcOrd="0" destOrd="0" presId="urn:microsoft.com/office/officeart/2008/layout/VerticalCurvedList"/>
    <dgm:cxn modelId="{7060136B-99B8-4454-8C75-8BB9009EB6EC}" type="presParOf" srcId="{65A796DC-8820-4DEE-B469-DFF278B9F018}" destId="{68CCCF48-9646-4C57-B1D3-0D7935B13619}" srcOrd="1" destOrd="0" presId="urn:microsoft.com/office/officeart/2008/layout/VerticalCurvedList"/>
    <dgm:cxn modelId="{08DB0EFE-065A-4F04-8D9F-9A76B5F0F394}" type="presParOf" srcId="{65A796DC-8820-4DEE-B469-DFF278B9F018}" destId="{06448227-6C24-4414-AEEA-C174DB511DD5}" srcOrd="2" destOrd="0" presId="urn:microsoft.com/office/officeart/2008/layout/VerticalCurvedList"/>
    <dgm:cxn modelId="{228FCE02-7093-4CB1-8536-54F229BD32AC}" type="presParOf" srcId="{65A796DC-8820-4DEE-B469-DFF278B9F018}" destId="{44927B08-9665-4D7E-8524-11B02C02434A}" srcOrd="3" destOrd="0" presId="urn:microsoft.com/office/officeart/2008/layout/VerticalCurvedList"/>
    <dgm:cxn modelId="{12FB780E-DA3A-46A8-B0E8-CD0830529FEC}" type="presParOf" srcId="{7DB86EF3-8688-4953-92EB-C6D44C8C3DEF}" destId="{7721728F-9904-47E0-B9D7-E55DC99EED31}" srcOrd="1" destOrd="0" presId="urn:microsoft.com/office/officeart/2008/layout/VerticalCurvedList"/>
    <dgm:cxn modelId="{39A9129A-FFBD-4215-9CA2-6C112343115E}" type="presParOf" srcId="{7DB86EF3-8688-4953-92EB-C6D44C8C3DEF}" destId="{C527866A-E377-452B-A844-938616A480EE}" srcOrd="2" destOrd="0" presId="urn:microsoft.com/office/officeart/2008/layout/VerticalCurvedList"/>
    <dgm:cxn modelId="{02C438EB-1EC5-4989-A5BD-0D8394B7F0DD}" type="presParOf" srcId="{C527866A-E377-452B-A844-938616A480EE}" destId="{69DE0EC5-6EFC-449D-B553-482107322B60}" srcOrd="0" destOrd="0" presId="urn:microsoft.com/office/officeart/2008/layout/VerticalCurvedList"/>
    <dgm:cxn modelId="{75A3DC89-D876-4784-BB4B-C7E9BC1EF76E}" type="presParOf" srcId="{7DB86EF3-8688-4953-92EB-C6D44C8C3DEF}" destId="{2E08176E-9715-4CF4-AE32-118FD37172BD}" srcOrd="3" destOrd="0" presId="urn:microsoft.com/office/officeart/2008/layout/VerticalCurvedList"/>
    <dgm:cxn modelId="{D0C771BE-C02B-4833-82C8-67CF9767A7F1}" type="presParOf" srcId="{7DB86EF3-8688-4953-92EB-C6D44C8C3DEF}" destId="{3AA8F556-F888-4B67-BA75-B3D2E1DCCDE4}" srcOrd="4" destOrd="0" presId="urn:microsoft.com/office/officeart/2008/layout/VerticalCurvedList"/>
    <dgm:cxn modelId="{FA410E20-9885-47A7-8AF9-14F5F0D0DAD3}" type="presParOf" srcId="{3AA8F556-F888-4B67-BA75-B3D2E1DCCDE4}" destId="{CAAC88F0-A0FF-4A19-92EC-E005FAEFB771}" srcOrd="0" destOrd="0" presId="urn:microsoft.com/office/officeart/2008/layout/VerticalCurvedList"/>
    <dgm:cxn modelId="{77ACCF0B-20D5-44E4-A96A-E8933065216D}" type="presParOf" srcId="{7DB86EF3-8688-4953-92EB-C6D44C8C3DEF}" destId="{8EBFE0BA-E858-4AC9-8948-24B263CA5031}" srcOrd="5" destOrd="0" presId="urn:microsoft.com/office/officeart/2008/layout/VerticalCurvedList"/>
    <dgm:cxn modelId="{82919583-BBA8-4871-B0ED-4F46E34340DB}" type="presParOf" srcId="{7DB86EF3-8688-4953-92EB-C6D44C8C3DEF}" destId="{BFF88744-814C-41B9-8860-B7C29AFDC56A}" srcOrd="6" destOrd="0" presId="urn:microsoft.com/office/officeart/2008/layout/VerticalCurvedList"/>
    <dgm:cxn modelId="{FB76870C-60D8-48AA-9EF9-9741180F7DFA}" type="presParOf" srcId="{BFF88744-814C-41B9-8860-B7C29AFDC56A}" destId="{224BC7EC-A050-4D9C-8CC8-139C6D631A0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5A9BE-0069-49A5-8148-EA8D05FC799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428E4758-3C7F-4484-B330-DD3E7B83C48C}">
      <dgm:prSet phldrT="[Text]" custT="1"/>
      <dgm:spPr>
        <a:solidFill>
          <a:schemeClr val="accent2">
            <a:lumMod val="20000"/>
            <a:lumOff val="80000"/>
          </a:schemeClr>
        </a:solidFill>
      </dgm:spPr>
      <dgm:t>
        <a:bodyPr/>
        <a:lstStyle/>
        <a:p>
          <a:pPr algn="r">
            <a:lnSpc>
              <a:spcPct val="100000"/>
            </a:lnSpc>
          </a:pPr>
          <a:r>
            <a:rPr lang="hi-IN" sz="2000" b="1" dirty="0">
              <a:solidFill>
                <a:srgbClr val="950318"/>
              </a:solidFill>
            </a:rPr>
            <a:t>1</a:t>
          </a:r>
          <a:r>
            <a:rPr lang="en-US" sz="2000" b="1" dirty="0">
              <a:solidFill>
                <a:srgbClr val="950318"/>
              </a:solidFill>
            </a:rPr>
            <a:t>,</a:t>
          </a:r>
          <a:r>
            <a:rPr lang="hi-IN" sz="2000" b="1" dirty="0">
              <a:solidFill>
                <a:srgbClr val="950318"/>
              </a:solidFill>
            </a:rPr>
            <a:t>687</a:t>
          </a:r>
          <a:endParaRPr lang="en-US" sz="2000" b="1" dirty="0">
            <a:solidFill>
              <a:srgbClr val="950318"/>
            </a:solidFill>
          </a:endParaRPr>
        </a:p>
        <a:p>
          <a:pPr algn="r">
            <a:lnSpc>
              <a:spcPct val="100000"/>
            </a:lnSpc>
          </a:pPr>
          <a:r>
            <a:rPr lang="en-US" sz="1400" dirty="0">
              <a:latin typeface="Open Sans"/>
            </a:rPr>
            <a:t>No of Anugya Patrak Issued today</a:t>
          </a:r>
        </a:p>
      </dgm:t>
    </dgm:pt>
    <dgm:pt modelId="{A5F92B31-22E8-42AE-BAB3-5B104F3A72C7}" type="parTrans" cxnId="{812CBBC0-CE9C-4C41-9A41-640331C01E65}">
      <dgm:prSet/>
      <dgm:spPr/>
      <dgm:t>
        <a:bodyPr/>
        <a:lstStyle/>
        <a:p>
          <a:endParaRPr lang="en-US"/>
        </a:p>
      </dgm:t>
    </dgm:pt>
    <dgm:pt modelId="{F7037E19-5B2C-4C0A-B4A9-697EEA5BD8CF}" type="sibTrans" cxnId="{812CBBC0-CE9C-4C41-9A41-640331C01E65}">
      <dgm:prSet/>
      <dgm:spPr/>
      <dgm:t>
        <a:bodyPr/>
        <a:lstStyle/>
        <a:p>
          <a:endParaRPr lang="en-US"/>
        </a:p>
      </dgm:t>
    </dgm:pt>
    <dgm:pt modelId="{67D1C190-4219-4A2E-AB86-DAFC5E6EDA6A}">
      <dgm:prSet phldrT="[Text]" custT="1"/>
      <dgm:spPr>
        <a:solidFill>
          <a:schemeClr val="accent2">
            <a:lumMod val="20000"/>
            <a:lumOff val="80000"/>
          </a:schemeClr>
        </a:solidFill>
      </dgm:spPr>
      <dgm:t>
        <a:bodyPr/>
        <a:lstStyle/>
        <a:p>
          <a:r>
            <a:rPr lang="en-US" sz="2000" b="1" dirty="0">
              <a:solidFill>
                <a:srgbClr val="950318"/>
              </a:solidFill>
            </a:rPr>
            <a:t>56,918</a:t>
          </a:r>
        </a:p>
        <a:p>
          <a:r>
            <a:rPr lang="en-US" sz="1400" dirty="0">
              <a:latin typeface="Open Sans"/>
            </a:rPr>
            <a:t>No of Anugya Patrak Issued during the month </a:t>
          </a:r>
        </a:p>
      </dgm:t>
    </dgm:pt>
    <dgm:pt modelId="{C6915895-3A31-49F8-9838-CEBB454B43F8}" type="parTrans" cxnId="{5CF1CAF4-46BE-4D20-BCBD-794BA80EEF21}">
      <dgm:prSet/>
      <dgm:spPr/>
      <dgm:t>
        <a:bodyPr/>
        <a:lstStyle/>
        <a:p>
          <a:endParaRPr lang="en-US"/>
        </a:p>
      </dgm:t>
    </dgm:pt>
    <dgm:pt modelId="{6F346BFF-2F0F-4058-8F0F-03E09E52452B}" type="sibTrans" cxnId="{5CF1CAF4-46BE-4D20-BCBD-794BA80EEF21}">
      <dgm:prSet/>
      <dgm:spPr/>
      <dgm:t>
        <a:bodyPr/>
        <a:lstStyle/>
        <a:p>
          <a:endParaRPr lang="en-US"/>
        </a:p>
      </dgm:t>
    </dgm:pt>
    <dgm:pt modelId="{5612AC22-A324-427C-B3A9-FB66AFEC5F4A}">
      <dgm:prSet phldrT="[Text]" custT="1"/>
      <dgm:spPr>
        <a:solidFill>
          <a:schemeClr val="accent2">
            <a:lumMod val="20000"/>
            <a:lumOff val="80000"/>
          </a:schemeClr>
        </a:solidFill>
      </dgm:spPr>
      <dgm:t>
        <a:bodyPr/>
        <a:lstStyle/>
        <a:p>
          <a:r>
            <a:rPr lang="en-US" sz="2000" b="1" dirty="0">
              <a:solidFill>
                <a:srgbClr val="950318"/>
              </a:solidFill>
            </a:rPr>
            <a:t>7279113 (73 lacs)</a:t>
          </a:r>
        </a:p>
        <a:p>
          <a:r>
            <a:rPr lang="en-US" sz="1400" dirty="0">
              <a:latin typeface="Open Sans"/>
            </a:rPr>
            <a:t>No of Anugya Patrak Issued since 16-08-2019</a:t>
          </a:r>
        </a:p>
      </dgm:t>
    </dgm:pt>
    <dgm:pt modelId="{4A0319D2-E198-4108-81CD-454B4371EE55}" type="parTrans" cxnId="{4485BD43-98F5-470A-B141-44AE70A59E73}">
      <dgm:prSet/>
      <dgm:spPr/>
      <dgm:t>
        <a:bodyPr/>
        <a:lstStyle/>
        <a:p>
          <a:endParaRPr lang="en-US"/>
        </a:p>
      </dgm:t>
    </dgm:pt>
    <dgm:pt modelId="{002871A1-7E22-4039-8CD8-9C046FF76AA4}" type="sibTrans" cxnId="{4485BD43-98F5-470A-B141-44AE70A59E73}">
      <dgm:prSet/>
      <dgm:spPr/>
      <dgm:t>
        <a:bodyPr/>
        <a:lstStyle/>
        <a:p>
          <a:endParaRPr lang="en-US"/>
        </a:p>
      </dgm:t>
    </dgm:pt>
    <dgm:pt modelId="{6353E9D0-18EB-44BD-AC2E-17844AA99F64}" type="pres">
      <dgm:prSet presAssocID="{CE35A9BE-0069-49A5-8148-EA8D05FC7992}" presName="Name0" presStyleCnt="0">
        <dgm:presLayoutVars>
          <dgm:chMax val="7"/>
          <dgm:chPref val="7"/>
          <dgm:dir val="rev"/>
        </dgm:presLayoutVars>
      </dgm:prSet>
      <dgm:spPr/>
    </dgm:pt>
    <dgm:pt modelId="{7DB86EF3-8688-4953-92EB-C6D44C8C3DEF}" type="pres">
      <dgm:prSet presAssocID="{CE35A9BE-0069-49A5-8148-EA8D05FC7992}" presName="Name1" presStyleCnt="0"/>
      <dgm:spPr/>
    </dgm:pt>
    <dgm:pt modelId="{65A796DC-8820-4DEE-B469-DFF278B9F018}" type="pres">
      <dgm:prSet presAssocID="{CE35A9BE-0069-49A5-8148-EA8D05FC7992}" presName="cycle" presStyleCnt="0"/>
      <dgm:spPr/>
    </dgm:pt>
    <dgm:pt modelId="{46A60F31-7906-412E-8B3F-F312F6DA6CCD}" type="pres">
      <dgm:prSet presAssocID="{CE35A9BE-0069-49A5-8148-EA8D05FC7992}" presName="srcNode" presStyleLbl="node1" presStyleIdx="0" presStyleCnt="3"/>
      <dgm:spPr/>
    </dgm:pt>
    <dgm:pt modelId="{68CCCF48-9646-4C57-B1D3-0D7935B13619}" type="pres">
      <dgm:prSet presAssocID="{CE35A9BE-0069-49A5-8148-EA8D05FC7992}" presName="conn" presStyleLbl="parChTrans1D2" presStyleIdx="0" presStyleCnt="1"/>
      <dgm:spPr/>
    </dgm:pt>
    <dgm:pt modelId="{06448227-6C24-4414-AEEA-C174DB511DD5}" type="pres">
      <dgm:prSet presAssocID="{CE35A9BE-0069-49A5-8148-EA8D05FC7992}" presName="extraNode" presStyleLbl="node1" presStyleIdx="0" presStyleCnt="3"/>
      <dgm:spPr/>
    </dgm:pt>
    <dgm:pt modelId="{44927B08-9665-4D7E-8524-11B02C02434A}" type="pres">
      <dgm:prSet presAssocID="{CE35A9BE-0069-49A5-8148-EA8D05FC7992}" presName="dstNode" presStyleLbl="node1" presStyleIdx="0" presStyleCnt="3"/>
      <dgm:spPr/>
    </dgm:pt>
    <dgm:pt modelId="{7721728F-9904-47E0-B9D7-E55DC99EED31}" type="pres">
      <dgm:prSet presAssocID="{428E4758-3C7F-4484-B330-DD3E7B83C48C}" presName="text_1" presStyleLbl="node1" presStyleIdx="0" presStyleCnt="3" custScaleX="105182" custScaleY="98964" custLinFactNeighborY="-1036">
        <dgm:presLayoutVars>
          <dgm:bulletEnabled val="1"/>
        </dgm:presLayoutVars>
      </dgm:prSet>
      <dgm:spPr/>
    </dgm:pt>
    <dgm:pt modelId="{C527866A-E377-452B-A844-938616A480EE}" type="pres">
      <dgm:prSet presAssocID="{428E4758-3C7F-4484-B330-DD3E7B83C48C}" presName="accent_1" presStyleCnt="0"/>
      <dgm:spPr/>
    </dgm:pt>
    <dgm:pt modelId="{69DE0EC5-6EFC-449D-B553-482107322B60}" type="pres">
      <dgm:prSet presAssocID="{428E4758-3C7F-4484-B330-DD3E7B83C48C}" presName="accentRepeatNode" presStyleLbl="solidFgAcc1" presStyleIdx="0" presStyleCnt="3"/>
      <dgm:spPr/>
    </dgm:pt>
    <dgm:pt modelId="{2E08176E-9715-4CF4-AE32-118FD37172BD}" type="pres">
      <dgm:prSet presAssocID="{67D1C190-4219-4A2E-AB86-DAFC5E6EDA6A}" presName="text_2" presStyleLbl="node1" presStyleIdx="1" presStyleCnt="3" custScaleX="104837" custScaleY="97412" custLinFactNeighborX="-1192" custLinFactNeighborY="-4144">
        <dgm:presLayoutVars>
          <dgm:bulletEnabled val="1"/>
        </dgm:presLayoutVars>
      </dgm:prSet>
      <dgm:spPr/>
    </dgm:pt>
    <dgm:pt modelId="{3AA8F556-F888-4B67-BA75-B3D2E1DCCDE4}" type="pres">
      <dgm:prSet presAssocID="{67D1C190-4219-4A2E-AB86-DAFC5E6EDA6A}" presName="accent_2" presStyleCnt="0"/>
      <dgm:spPr/>
    </dgm:pt>
    <dgm:pt modelId="{CAAC88F0-A0FF-4A19-92EC-E005FAEFB771}" type="pres">
      <dgm:prSet presAssocID="{67D1C190-4219-4A2E-AB86-DAFC5E6EDA6A}" presName="accentRepeatNode" presStyleLbl="solidFgAcc1" presStyleIdx="1" presStyleCnt="3"/>
      <dgm:spPr/>
    </dgm:pt>
    <dgm:pt modelId="{8EBFE0BA-E858-4AC9-8948-24B263CA5031}" type="pres">
      <dgm:prSet presAssocID="{5612AC22-A324-427C-B3A9-FB66AFEC5F4A}" presName="text_3" presStyleLbl="node1" presStyleIdx="2" presStyleCnt="3" custScaleX="106473" custLinFactNeighborX="-1151" custLinFactNeighborY="-6359">
        <dgm:presLayoutVars>
          <dgm:bulletEnabled val="1"/>
        </dgm:presLayoutVars>
      </dgm:prSet>
      <dgm:spPr/>
    </dgm:pt>
    <dgm:pt modelId="{BFF88744-814C-41B9-8860-B7C29AFDC56A}" type="pres">
      <dgm:prSet presAssocID="{5612AC22-A324-427C-B3A9-FB66AFEC5F4A}" presName="accent_3" presStyleCnt="0"/>
      <dgm:spPr/>
    </dgm:pt>
    <dgm:pt modelId="{224BC7EC-A050-4D9C-8CC8-139C6D631A0A}" type="pres">
      <dgm:prSet presAssocID="{5612AC22-A324-427C-B3A9-FB66AFEC5F4A}" presName="accentRepeatNode" presStyleLbl="solidFgAcc1" presStyleIdx="2" presStyleCnt="3"/>
      <dgm:spPr/>
    </dgm:pt>
  </dgm:ptLst>
  <dgm:cxnLst>
    <dgm:cxn modelId="{4485BD43-98F5-470A-B141-44AE70A59E73}" srcId="{CE35A9BE-0069-49A5-8148-EA8D05FC7992}" destId="{5612AC22-A324-427C-B3A9-FB66AFEC5F4A}" srcOrd="2" destOrd="0" parTransId="{4A0319D2-E198-4108-81CD-454B4371EE55}" sibTransId="{002871A1-7E22-4039-8CD8-9C046FF76AA4}"/>
    <dgm:cxn modelId="{C736A475-EC10-4445-BAFF-B3D9190F9ADD}" type="presOf" srcId="{428E4758-3C7F-4484-B330-DD3E7B83C48C}" destId="{7721728F-9904-47E0-B9D7-E55DC99EED31}" srcOrd="0" destOrd="0" presId="urn:microsoft.com/office/officeart/2008/layout/VerticalCurvedList"/>
    <dgm:cxn modelId="{151000A1-4049-47D2-8349-2DBE2FEF5673}" type="presOf" srcId="{F7037E19-5B2C-4C0A-B4A9-697EEA5BD8CF}" destId="{68CCCF48-9646-4C57-B1D3-0D7935B13619}" srcOrd="0" destOrd="0" presId="urn:microsoft.com/office/officeart/2008/layout/VerticalCurvedList"/>
    <dgm:cxn modelId="{63C4DAAD-E2DC-4366-B0D0-5EEFB783CB32}" type="presOf" srcId="{67D1C190-4219-4A2E-AB86-DAFC5E6EDA6A}" destId="{2E08176E-9715-4CF4-AE32-118FD37172BD}" srcOrd="0" destOrd="0" presId="urn:microsoft.com/office/officeart/2008/layout/VerticalCurvedList"/>
    <dgm:cxn modelId="{AE9C99AF-7C1D-42CB-9BE6-C35B073AC491}" type="presOf" srcId="{5612AC22-A324-427C-B3A9-FB66AFEC5F4A}" destId="{8EBFE0BA-E858-4AC9-8948-24B263CA5031}" srcOrd="0" destOrd="0" presId="urn:microsoft.com/office/officeart/2008/layout/VerticalCurvedList"/>
    <dgm:cxn modelId="{812CBBC0-CE9C-4C41-9A41-640331C01E65}" srcId="{CE35A9BE-0069-49A5-8148-EA8D05FC7992}" destId="{428E4758-3C7F-4484-B330-DD3E7B83C48C}" srcOrd="0" destOrd="0" parTransId="{A5F92B31-22E8-42AE-BAB3-5B104F3A72C7}" sibTransId="{F7037E19-5B2C-4C0A-B4A9-697EEA5BD8CF}"/>
    <dgm:cxn modelId="{3ADEC6E8-FE85-4538-A340-21DD994B67AD}" type="presOf" srcId="{CE35A9BE-0069-49A5-8148-EA8D05FC7992}" destId="{6353E9D0-18EB-44BD-AC2E-17844AA99F64}" srcOrd="0" destOrd="0" presId="urn:microsoft.com/office/officeart/2008/layout/VerticalCurvedList"/>
    <dgm:cxn modelId="{5CF1CAF4-46BE-4D20-BCBD-794BA80EEF21}" srcId="{CE35A9BE-0069-49A5-8148-EA8D05FC7992}" destId="{67D1C190-4219-4A2E-AB86-DAFC5E6EDA6A}" srcOrd="1" destOrd="0" parTransId="{C6915895-3A31-49F8-9838-CEBB454B43F8}" sibTransId="{6F346BFF-2F0F-4058-8F0F-03E09E52452B}"/>
    <dgm:cxn modelId="{6E621770-7EC6-4B11-AFEC-EF8FE0770FFD}" type="presParOf" srcId="{6353E9D0-18EB-44BD-AC2E-17844AA99F64}" destId="{7DB86EF3-8688-4953-92EB-C6D44C8C3DEF}" srcOrd="0" destOrd="0" presId="urn:microsoft.com/office/officeart/2008/layout/VerticalCurvedList"/>
    <dgm:cxn modelId="{1C8F885D-3E8A-4908-88EA-ECA905CD2B3F}" type="presParOf" srcId="{7DB86EF3-8688-4953-92EB-C6D44C8C3DEF}" destId="{65A796DC-8820-4DEE-B469-DFF278B9F018}" srcOrd="0" destOrd="0" presId="urn:microsoft.com/office/officeart/2008/layout/VerticalCurvedList"/>
    <dgm:cxn modelId="{2C929EC0-CC14-4F53-8655-40E74B20D260}" type="presParOf" srcId="{65A796DC-8820-4DEE-B469-DFF278B9F018}" destId="{46A60F31-7906-412E-8B3F-F312F6DA6CCD}" srcOrd="0" destOrd="0" presId="urn:microsoft.com/office/officeart/2008/layout/VerticalCurvedList"/>
    <dgm:cxn modelId="{B286AB7A-EE0F-4873-8B4C-309186EB2916}" type="presParOf" srcId="{65A796DC-8820-4DEE-B469-DFF278B9F018}" destId="{68CCCF48-9646-4C57-B1D3-0D7935B13619}" srcOrd="1" destOrd="0" presId="urn:microsoft.com/office/officeart/2008/layout/VerticalCurvedList"/>
    <dgm:cxn modelId="{4C76567C-3622-4E05-8C7B-F5AE694B434A}" type="presParOf" srcId="{65A796DC-8820-4DEE-B469-DFF278B9F018}" destId="{06448227-6C24-4414-AEEA-C174DB511DD5}" srcOrd="2" destOrd="0" presId="urn:microsoft.com/office/officeart/2008/layout/VerticalCurvedList"/>
    <dgm:cxn modelId="{CC54E94A-84DC-46F9-B95E-BA090E131CE9}" type="presParOf" srcId="{65A796DC-8820-4DEE-B469-DFF278B9F018}" destId="{44927B08-9665-4D7E-8524-11B02C02434A}" srcOrd="3" destOrd="0" presId="urn:microsoft.com/office/officeart/2008/layout/VerticalCurvedList"/>
    <dgm:cxn modelId="{ED14DBC7-BEEE-43BC-8911-D8378E178BD2}" type="presParOf" srcId="{7DB86EF3-8688-4953-92EB-C6D44C8C3DEF}" destId="{7721728F-9904-47E0-B9D7-E55DC99EED31}" srcOrd="1" destOrd="0" presId="urn:microsoft.com/office/officeart/2008/layout/VerticalCurvedList"/>
    <dgm:cxn modelId="{918B2001-7C95-4016-B622-6B729FAF0E22}" type="presParOf" srcId="{7DB86EF3-8688-4953-92EB-C6D44C8C3DEF}" destId="{C527866A-E377-452B-A844-938616A480EE}" srcOrd="2" destOrd="0" presId="urn:microsoft.com/office/officeart/2008/layout/VerticalCurvedList"/>
    <dgm:cxn modelId="{58F4FA89-864A-45E7-887E-E85EBA03F582}" type="presParOf" srcId="{C527866A-E377-452B-A844-938616A480EE}" destId="{69DE0EC5-6EFC-449D-B553-482107322B60}" srcOrd="0" destOrd="0" presId="urn:microsoft.com/office/officeart/2008/layout/VerticalCurvedList"/>
    <dgm:cxn modelId="{77A07CC7-3E4D-4C60-A588-7F2D4D640FAD}" type="presParOf" srcId="{7DB86EF3-8688-4953-92EB-C6D44C8C3DEF}" destId="{2E08176E-9715-4CF4-AE32-118FD37172BD}" srcOrd="3" destOrd="0" presId="urn:microsoft.com/office/officeart/2008/layout/VerticalCurvedList"/>
    <dgm:cxn modelId="{28851881-B4B8-437B-A6F0-7275185172B1}" type="presParOf" srcId="{7DB86EF3-8688-4953-92EB-C6D44C8C3DEF}" destId="{3AA8F556-F888-4B67-BA75-B3D2E1DCCDE4}" srcOrd="4" destOrd="0" presId="urn:microsoft.com/office/officeart/2008/layout/VerticalCurvedList"/>
    <dgm:cxn modelId="{4FB419C0-23D8-476C-96EA-65B1197AC028}" type="presParOf" srcId="{3AA8F556-F888-4B67-BA75-B3D2E1DCCDE4}" destId="{CAAC88F0-A0FF-4A19-92EC-E005FAEFB771}" srcOrd="0" destOrd="0" presId="urn:microsoft.com/office/officeart/2008/layout/VerticalCurvedList"/>
    <dgm:cxn modelId="{24C374F8-5384-48FA-9C84-1A02045CBA61}" type="presParOf" srcId="{7DB86EF3-8688-4953-92EB-C6D44C8C3DEF}" destId="{8EBFE0BA-E858-4AC9-8948-24B263CA5031}" srcOrd="5" destOrd="0" presId="urn:microsoft.com/office/officeart/2008/layout/VerticalCurvedList"/>
    <dgm:cxn modelId="{51518FC8-285E-4C31-AF0E-F34D98805009}" type="presParOf" srcId="{7DB86EF3-8688-4953-92EB-C6D44C8C3DEF}" destId="{BFF88744-814C-41B9-8860-B7C29AFDC56A}" srcOrd="6" destOrd="0" presId="urn:microsoft.com/office/officeart/2008/layout/VerticalCurvedList"/>
    <dgm:cxn modelId="{E25941E4-118D-4EC0-BC69-5FCB39535346}" type="presParOf" srcId="{BFF88744-814C-41B9-8860-B7C29AFDC56A}" destId="{224BC7EC-A050-4D9C-8CC8-139C6D631A0A}"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CB97A-9776-4A27-885F-0718E8A2F31E}">
      <dsp:nvSpPr>
        <dsp:cNvPr id="0" name=""/>
        <dsp:cNvSpPr/>
      </dsp:nvSpPr>
      <dsp:spPr>
        <a:xfrm rot="2533180">
          <a:off x="2527056" y="2858214"/>
          <a:ext cx="608722" cy="49306"/>
        </a:xfrm>
        <a:custGeom>
          <a:avLst/>
          <a:gdLst/>
          <a:ahLst/>
          <a:cxnLst/>
          <a:rect l="0" t="0" r="0" b="0"/>
          <a:pathLst>
            <a:path>
              <a:moveTo>
                <a:pt x="0" y="24653"/>
              </a:moveTo>
              <a:lnTo>
                <a:pt x="608722" y="24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8BA3D-B06F-41E6-A0C9-CAE28FCDD6FA}">
      <dsp:nvSpPr>
        <dsp:cNvPr id="0" name=""/>
        <dsp:cNvSpPr/>
      </dsp:nvSpPr>
      <dsp:spPr>
        <a:xfrm>
          <a:off x="2606015" y="2027262"/>
          <a:ext cx="688096" cy="49306"/>
        </a:xfrm>
        <a:custGeom>
          <a:avLst/>
          <a:gdLst/>
          <a:ahLst/>
          <a:cxnLst/>
          <a:rect l="0" t="0" r="0" b="0"/>
          <a:pathLst>
            <a:path>
              <a:moveTo>
                <a:pt x="0" y="24653"/>
              </a:moveTo>
              <a:lnTo>
                <a:pt x="688096" y="24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CEA55-678E-4888-8C67-AF191D369377}">
      <dsp:nvSpPr>
        <dsp:cNvPr id="0" name=""/>
        <dsp:cNvSpPr/>
      </dsp:nvSpPr>
      <dsp:spPr>
        <a:xfrm rot="19036742">
          <a:off x="2523977" y="1179969"/>
          <a:ext cx="618375" cy="49306"/>
        </a:xfrm>
        <a:custGeom>
          <a:avLst/>
          <a:gdLst/>
          <a:ahLst/>
          <a:cxnLst/>
          <a:rect l="0" t="0" r="0" b="0"/>
          <a:pathLst>
            <a:path>
              <a:moveTo>
                <a:pt x="0" y="24653"/>
              </a:moveTo>
              <a:lnTo>
                <a:pt x="618375" y="24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094BD-D0EF-4929-9C07-945BA54ADDCF}">
      <dsp:nvSpPr>
        <dsp:cNvPr id="0" name=""/>
        <dsp:cNvSpPr/>
      </dsp:nvSpPr>
      <dsp:spPr>
        <a:xfrm>
          <a:off x="765050" y="640711"/>
          <a:ext cx="2171933" cy="2314644"/>
        </a:xfrm>
        <a:prstGeom prst="ellipse">
          <a:avLst/>
        </a:prstGeom>
        <a:noFill/>
        <a:ln w="12700" cap="flat" cmpd="sng" algn="ctr">
          <a:solidFill>
            <a:scrgbClr r="0" g="0" b="0"/>
          </a:solidFill>
          <a:prstDash val="lgDash"/>
          <a:miter lim="800000"/>
        </a:ln>
        <a:effectLst/>
      </dsp:spPr>
      <dsp:style>
        <a:lnRef idx="2">
          <a:scrgbClr r="0" g="0" b="0"/>
        </a:lnRef>
        <a:fillRef idx="1">
          <a:scrgbClr r="0" g="0" b="0"/>
        </a:fillRef>
        <a:effectRef idx="0">
          <a:scrgbClr r="0" g="0" b="0"/>
        </a:effectRef>
        <a:fontRef idx="minor">
          <a:schemeClr val="lt1"/>
        </a:fontRef>
      </dsp:style>
    </dsp:sp>
    <dsp:sp modelId="{E0F13E4C-CC09-41BE-87C8-E2F9F6430DEC}">
      <dsp:nvSpPr>
        <dsp:cNvPr id="0" name=""/>
        <dsp:cNvSpPr/>
      </dsp:nvSpPr>
      <dsp:spPr>
        <a:xfrm>
          <a:off x="2903302" y="1644"/>
          <a:ext cx="1183507" cy="1183507"/>
        </a:xfrm>
        <a:prstGeom prst="ellipse">
          <a:avLst/>
        </a:prstGeom>
        <a:no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259</a:t>
          </a:r>
          <a:endParaRPr lang="en-IN" sz="2800" b="1" kern="1200" dirty="0">
            <a:solidFill>
              <a:schemeClr val="tx1"/>
            </a:solidFill>
          </a:endParaRPr>
        </a:p>
      </dsp:txBody>
      <dsp:txXfrm>
        <a:off x="3076623" y="174965"/>
        <a:ext cx="836865" cy="836865"/>
      </dsp:txXfrm>
    </dsp:sp>
    <dsp:sp modelId="{4B6B5CE9-0B1C-462A-B3FE-241AF97E610E}">
      <dsp:nvSpPr>
        <dsp:cNvPr id="0" name=""/>
        <dsp:cNvSpPr/>
      </dsp:nvSpPr>
      <dsp:spPr>
        <a:xfrm>
          <a:off x="3294111" y="1460161"/>
          <a:ext cx="1183507" cy="1183507"/>
        </a:xfrm>
        <a:prstGeom prst="ellipse">
          <a:avLst/>
        </a:prstGeom>
        <a:solidFill>
          <a:schemeClr val="bg1"/>
        </a:solidFill>
        <a:ln w="762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298</a:t>
          </a:r>
          <a:endParaRPr lang="en-IN" sz="2800" b="1" kern="1200" dirty="0">
            <a:solidFill>
              <a:schemeClr val="tx1"/>
            </a:solidFill>
          </a:endParaRPr>
        </a:p>
      </dsp:txBody>
      <dsp:txXfrm>
        <a:off x="3467432" y="1633482"/>
        <a:ext cx="836865" cy="836865"/>
      </dsp:txXfrm>
    </dsp:sp>
    <dsp:sp modelId="{784C6DAF-5370-4BA4-897C-A04189004601}">
      <dsp:nvSpPr>
        <dsp:cNvPr id="0" name=""/>
        <dsp:cNvSpPr/>
      </dsp:nvSpPr>
      <dsp:spPr>
        <a:xfrm>
          <a:off x="2903302" y="2893281"/>
          <a:ext cx="1183507" cy="1183507"/>
        </a:xfrm>
        <a:prstGeom prst="ellipse">
          <a:avLst/>
        </a:prstGeom>
        <a:noFill/>
        <a:ln w="571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3983</a:t>
          </a:r>
        </a:p>
      </dsp:txBody>
      <dsp:txXfrm>
        <a:off x="3076623" y="3066602"/>
        <a:ext cx="836865" cy="836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B018F-4AF9-4F4D-B889-CC0BBE5CAE41}">
      <dsp:nvSpPr>
        <dsp:cNvPr id="0" name=""/>
        <dsp:cNvSpPr/>
      </dsp:nvSpPr>
      <dsp:spPr>
        <a:xfrm rot="10800000">
          <a:off x="1308952" y="0"/>
          <a:ext cx="3904414" cy="1041066"/>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081" tIns="91440" rIns="170688"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Ease of Doing Business</a:t>
          </a:r>
        </a:p>
      </dsp:txBody>
      <dsp:txXfrm rot="10800000">
        <a:off x="1569218" y="0"/>
        <a:ext cx="3644148" cy="1041066"/>
      </dsp:txXfrm>
    </dsp:sp>
    <dsp:sp modelId="{3E048FA2-E01D-4239-84F4-CB8FDBED02E2}">
      <dsp:nvSpPr>
        <dsp:cNvPr id="0" name=""/>
        <dsp:cNvSpPr/>
      </dsp:nvSpPr>
      <dsp:spPr>
        <a:xfrm>
          <a:off x="723176" y="3479"/>
          <a:ext cx="1041066" cy="10410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0F494-DAA8-450F-8FF5-40213006410A}">
      <dsp:nvSpPr>
        <dsp:cNvPr id="0" name=""/>
        <dsp:cNvSpPr/>
      </dsp:nvSpPr>
      <dsp:spPr>
        <a:xfrm rot="10800000">
          <a:off x="1243709" y="1355311"/>
          <a:ext cx="3904414" cy="10410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081" tIns="91440" rIns="170688" bIns="9144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prstClr val="white"/>
              </a:solidFill>
              <a:latin typeface="Times New Roman" panose="02020603050405020304" pitchFamily="18" charset="0"/>
              <a:ea typeface="+mn-ea"/>
              <a:cs typeface="Times New Roman" panose="02020603050405020304" pitchFamily="18" charset="0"/>
            </a:rPr>
            <a:t>Stock and Fee Monitoring</a:t>
          </a:r>
        </a:p>
      </dsp:txBody>
      <dsp:txXfrm rot="10800000">
        <a:off x="1503975" y="1355311"/>
        <a:ext cx="3644148" cy="1041066"/>
      </dsp:txXfrm>
    </dsp:sp>
    <dsp:sp modelId="{C125851D-C7E7-43E1-8038-A9659C5FA8D0}">
      <dsp:nvSpPr>
        <dsp:cNvPr id="0" name=""/>
        <dsp:cNvSpPr/>
      </dsp:nvSpPr>
      <dsp:spPr>
        <a:xfrm>
          <a:off x="723176" y="1355311"/>
          <a:ext cx="1041066" cy="10410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E3DF8-FA20-4C06-B4EF-77A11368D3D0}">
      <dsp:nvSpPr>
        <dsp:cNvPr id="0" name=""/>
        <dsp:cNvSpPr/>
      </dsp:nvSpPr>
      <dsp:spPr>
        <a:xfrm rot="10800000">
          <a:off x="1243709" y="2707144"/>
          <a:ext cx="3904414" cy="1041066"/>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081" tIns="91440" rIns="170688"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Live Data Management</a:t>
          </a:r>
        </a:p>
      </dsp:txBody>
      <dsp:txXfrm rot="10800000">
        <a:off x="1503975" y="2707144"/>
        <a:ext cx="3644148" cy="1041066"/>
      </dsp:txXfrm>
    </dsp:sp>
    <dsp:sp modelId="{FCC372EB-07DD-4B7D-9107-BF14C4D41E3A}">
      <dsp:nvSpPr>
        <dsp:cNvPr id="0" name=""/>
        <dsp:cNvSpPr/>
      </dsp:nvSpPr>
      <dsp:spPr>
        <a:xfrm>
          <a:off x="723176" y="2707144"/>
          <a:ext cx="1041066" cy="10410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9767CA-6880-49CC-8287-85F6431D5F92}">
      <dsp:nvSpPr>
        <dsp:cNvPr id="0" name=""/>
        <dsp:cNvSpPr/>
      </dsp:nvSpPr>
      <dsp:spPr>
        <a:xfrm rot="10800000">
          <a:off x="1243709" y="4058976"/>
          <a:ext cx="3904414" cy="1041066"/>
        </a:xfrm>
        <a:prstGeom prst="homePlat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9081" tIns="91440" rIns="170688"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Paperless &amp; Transparent Tool</a:t>
          </a:r>
        </a:p>
      </dsp:txBody>
      <dsp:txXfrm rot="10800000">
        <a:off x="1503975" y="4058976"/>
        <a:ext cx="3644148" cy="1041066"/>
      </dsp:txXfrm>
    </dsp:sp>
    <dsp:sp modelId="{746282F3-A6DB-4FBB-AF6D-260D0CED7274}">
      <dsp:nvSpPr>
        <dsp:cNvPr id="0" name=""/>
        <dsp:cNvSpPr/>
      </dsp:nvSpPr>
      <dsp:spPr>
        <a:xfrm>
          <a:off x="723176" y="4058976"/>
          <a:ext cx="1041066" cy="104106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CCF48-9646-4C57-B1D3-0D7935B13619}">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21728F-9904-47E0-B9D7-E55DC99EED31}">
      <dsp:nvSpPr>
        <dsp:cNvPr id="0" name=""/>
        <dsp:cNvSpPr/>
      </dsp:nvSpPr>
      <dsp:spPr>
        <a:xfrm>
          <a:off x="752110" y="541866"/>
          <a:ext cx="3823851" cy="1083733"/>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950318"/>
              </a:solidFill>
            </a:rPr>
            <a:t>62,326</a:t>
          </a:r>
        </a:p>
        <a:p>
          <a:pPr marL="0" lvl="0" indent="0" algn="l" defTabSz="889000">
            <a:lnSpc>
              <a:spcPct val="90000"/>
            </a:lnSpc>
            <a:spcBef>
              <a:spcPct val="0"/>
            </a:spcBef>
            <a:spcAft>
              <a:spcPct val="35000"/>
            </a:spcAft>
            <a:buNone/>
          </a:pPr>
          <a:r>
            <a:rPr lang="en-US" sz="1400" kern="1200" dirty="0">
              <a:latin typeface="Open Sans"/>
            </a:rPr>
            <a:t>Total No of licensed Traders</a:t>
          </a:r>
        </a:p>
      </dsp:txBody>
      <dsp:txXfrm>
        <a:off x="752110" y="541866"/>
        <a:ext cx="3823851" cy="1083733"/>
      </dsp:txXfrm>
    </dsp:sp>
    <dsp:sp modelId="{69DE0EC5-6EFC-449D-B553-482107322B60}">
      <dsp:nvSpPr>
        <dsp:cNvPr id="0" name=""/>
        <dsp:cNvSpPr/>
      </dsp:nvSpPr>
      <dsp:spPr>
        <a:xfrm>
          <a:off x="74777" y="406400"/>
          <a:ext cx="1354666" cy="1354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08176E-9715-4CF4-AE32-118FD37172BD}">
      <dsp:nvSpPr>
        <dsp:cNvPr id="0" name=""/>
        <dsp:cNvSpPr/>
      </dsp:nvSpPr>
      <dsp:spPr>
        <a:xfrm>
          <a:off x="1146048" y="2167466"/>
          <a:ext cx="3429914" cy="1083733"/>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950318"/>
              </a:solidFill>
            </a:rPr>
            <a:t>39,400</a:t>
          </a:r>
          <a:endParaRPr lang="en-US" sz="2000" kern="1200" dirty="0">
            <a:solidFill>
              <a:srgbClr val="950318"/>
            </a:solidFill>
          </a:endParaRPr>
        </a:p>
        <a:p>
          <a:pPr marL="0" lvl="0" indent="0" algn="l" defTabSz="889000">
            <a:lnSpc>
              <a:spcPct val="90000"/>
            </a:lnSpc>
            <a:spcBef>
              <a:spcPct val="0"/>
            </a:spcBef>
            <a:spcAft>
              <a:spcPct val="35000"/>
            </a:spcAft>
            <a:buNone/>
          </a:pPr>
          <a:r>
            <a:rPr lang="en-US" sz="1400" kern="1200" dirty="0">
              <a:latin typeface="Open Sans"/>
            </a:rPr>
            <a:t>Active licensed Traders</a:t>
          </a:r>
        </a:p>
      </dsp:txBody>
      <dsp:txXfrm>
        <a:off x="1146048" y="2167466"/>
        <a:ext cx="3429914" cy="1083733"/>
      </dsp:txXfrm>
    </dsp:sp>
    <dsp:sp modelId="{CAAC88F0-A0FF-4A19-92EC-E005FAEFB771}">
      <dsp:nvSpPr>
        <dsp:cNvPr id="0" name=""/>
        <dsp:cNvSpPr/>
      </dsp:nvSpPr>
      <dsp:spPr>
        <a:xfrm>
          <a:off x="468714" y="2032000"/>
          <a:ext cx="1354666" cy="1354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EBFE0BA-E858-4AC9-8948-24B263CA5031}">
      <dsp:nvSpPr>
        <dsp:cNvPr id="0" name=""/>
        <dsp:cNvSpPr/>
      </dsp:nvSpPr>
      <dsp:spPr>
        <a:xfrm>
          <a:off x="752110" y="3793066"/>
          <a:ext cx="3823851" cy="1083733"/>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950318"/>
              </a:solidFill>
            </a:rPr>
            <a:t>50269493 (5 </a:t>
          </a:r>
          <a:r>
            <a:rPr lang="en-US" sz="2000" b="1" kern="1200" dirty="0" err="1">
              <a:solidFill>
                <a:srgbClr val="950318"/>
              </a:solidFill>
            </a:rPr>
            <a:t>cr</a:t>
          </a:r>
          <a:r>
            <a:rPr lang="en-US" sz="2000" b="1" kern="1200" dirty="0">
              <a:solidFill>
                <a:srgbClr val="950318"/>
              </a:solidFill>
            </a:rPr>
            <a:t>)</a:t>
          </a:r>
        </a:p>
        <a:p>
          <a:pPr marL="0" lvl="0" indent="0" algn="l" defTabSz="889000">
            <a:lnSpc>
              <a:spcPct val="90000"/>
            </a:lnSpc>
            <a:spcBef>
              <a:spcPct val="0"/>
            </a:spcBef>
            <a:spcAft>
              <a:spcPct val="35000"/>
            </a:spcAft>
            <a:buNone/>
          </a:pPr>
          <a:r>
            <a:rPr lang="en-US" sz="1400" kern="1200" dirty="0">
              <a:latin typeface="Open Sans"/>
            </a:rPr>
            <a:t>No of Bhutan Patrak since inception </a:t>
          </a:r>
        </a:p>
      </dsp:txBody>
      <dsp:txXfrm>
        <a:off x="752110" y="3793066"/>
        <a:ext cx="3823851" cy="1083733"/>
      </dsp:txXfrm>
    </dsp:sp>
    <dsp:sp modelId="{224BC7EC-A050-4D9C-8CC8-139C6D631A0A}">
      <dsp:nvSpPr>
        <dsp:cNvPr id="0" name=""/>
        <dsp:cNvSpPr/>
      </dsp:nvSpPr>
      <dsp:spPr>
        <a:xfrm>
          <a:off x="74777" y="3657600"/>
          <a:ext cx="1354666" cy="135466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CCF48-9646-4C57-B1D3-0D7935B13619}">
      <dsp:nvSpPr>
        <dsp:cNvPr id="0" name=""/>
        <dsp:cNvSpPr/>
      </dsp:nvSpPr>
      <dsp:spPr>
        <a:xfrm>
          <a:off x="3280777" y="-762523"/>
          <a:ext cx="7422926" cy="7422926"/>
        </a:xfrm>
        <a:prstGeom prst="blockArc">
          <a:avLst>
            <a:gd name="adj1" fmla="val 8100000"/>
            <a:gd name="adj2" fmla="val 13500000"/>
            <a:gd name="adj3" fmla="val 29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21728F-9904-47E0-B9D7-E55DC99EED31}">
      <dsp:nvSpPr>
        <dsp:cNvPr id="0" name=""/>
        <dsp:cNvSpPr/>
      </dsp:nvSpPr>
      <dsp:spPr>
        <a:xfrm>
          <a:off x="41375" y="737235"/>
          <a:ext cx="3755412" cy="1091567"/>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875502" bIns="50800" numCol="1" spcCol="1270" anchor="ctr" anchorCtr="0">
          <a:noAutofit/>
        </a:bodyPr>
        <a:lstStyle/>
        <a:p>
          <a:pPr marL="0" lvl="0" indent="0" algn="r" defTabSz="889000">
            <a:lnSpc>
              <a:spcPct val="100000"/>
            </a:lnSpc>
            <a:spcBef>
              <a:spcPct val="0"/>
            </a:spcBef>
            <a:spcAft>
              <a:spcPct val="35000"/>
            </a:spcAft>
            <a:buNone/>
          </a:pPr>
          <a:r>
            <a:rPr lang="hi-IN" sz="2000" b="1" kern="1200" dirty="0">
              <a:solidFill>
                <a:srgbClr val="950318"/>
              </a:solidFill>
            </a:rPr>
            <a:t>1</a:t>
          </a:r>
          <a:r>
            <a:rPr lang="en-US" sz="2000" b="1" kern="1200" dirty="0">
              <a:solidFill>
                <a:srgbClr val="950318"/>
              </a:solidFill>
            </a:rPr>
            <a:t>,</a:t>
          </a:r>
          <a:r>
            <a:rPr lang="hi-IN" sz="2000" b="1" kern="1200" dirty="0">
              <a:solidFill>
                <a:srgbClr val="950318"/>
              </a:solidFill>
            </a:rPr>
            <a:t>687</a:t>
          </a:r>
          <a:endParaRPr lang="en-US" sz="2000" b="1" kern="1200" dirty="0">
            <a:solidFill>
              <a:srgbClr val="950318"/>
            </a:solidFill>
          </a:endParaRPr>
        </a:p>
        <a:p>
          <a:pPr marL="0" lvl="0" indent="0" algn="r" defTabSz="889000">
            <a:lnSpc>
              <a:spcPct val="100000"/>
            </a:lnSpc>
            <a:spcBef>
              <a:spcPct val="0"/>
            </a:spcBef>
            <a:spcAft>
              <a:spcPct val="35000"/>
            </a:spcAft>
            <a:buNone/>
          </a:pPr>
          <a:r>
            <a:rPr lang="en-US" sz="1400" kern="1200" dirty="0">
              <a:latin typeface="Open Sans"/>
            </a:rPr>
            <a:t>No of Anugya Patrak Issued today</a:t>
          </a:r>
        </a:p>
      </dsp:txBody>
      <dsp:txXfrm>
        <a:off x="41375" y="737235"/>
        <a:ext cx="3755412" cy="1091567"/>
      </dsp:txXfrm>
    </dsp:sp>
    <dsp:sp modelId="{69DE0EC5-6EFC-449D-B553-482107322B60}">
      <dsp:nvSpPr>
        <dsp:cNvPr id="0" name=""/>
        <dsp:cNvSpPr/>
      </dsp:nvSpPr>
      <dsp:spPr>
        <a:xfrm>
          <a:off x="3014907" y="605075"/>
          <a:ext cx="1378743" cy="13787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08176E-9715-4CF4-AE32-118FD37172BD}">
      <dsp:nvSpPr>
        <dsp:cNvPr id="0" name=""/>
        <dsp:cNvSpPr/>
      </dsp:nvSpPr>
      <dsp:spPr>
        <a:xfrm>
          <a:off x="19451" y="2366006"/>
          <a:ext cx="3322762" cy="1074449"/>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875502"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950318"/>
              </a:solidFill>
            </a:rPr>
            <a:t>56,918</a:t>
          </a:r>
        </a:p>
        <a:p>
          <a:pPr marL="0" lvl="0" indent="0" algn="r" defTabSz="889000">
            <a:lnSpc>
              <a:spcPct val="90000"/>
            </a:lnSpc>
            <a:spcBef>
              <a:spcPct val="0"/>
            </a:spcBef>
            <a:spcAft>
              <a:spcPct val="35000"/>
            </a:spcAft>
            <a:buNone/>
          </a:pPr>
          <a:r>
            <a:rPr lang="en-US" sz="1400" kern="1200" dirty="0">
              <a:latin typeface="Open Sans"/>
            </a:rPr>
            <a:t>No of Anugya Patrak Issued during the month </a:t>
          </a:r>
        </a:p>
      </dsp:txBody>
      <dsp:txXfrm>
        <a:off x="19451" y="2366006"/>
        <a:ext cx="3322762" cy="1074449"/>
      </dsp:txXfrm>
    </dsp:sp>
    <dsp:sp modelId="{CAAC88F0-A0FF-4A19-92EC-E005FAEFB771}">
      <dsp:nvSpPr>
        <dsp:cNvPr id="0" name=""/>
        <dsp:cNvSpPr/>
      </dsp:nvSpPr>
      <dsp:spPr>
        <a:xfrm>
          <a:off x="2613968" y="2259567"/>
          <a:ext cx="1378743" cy="13787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EBFE0BA-E858-4AC9-8948-24B263CA5031}">
      <dsp:nvSpPr>
        <dsp:cNvPr id="0" name=""/>
        <dsp:cNvSpPr/>
      </dsp:nvSpPr>
      <dsp:spPr>
        <a:xfrm>
          <a:off x="0" y="3981795"/>
          <a:ext cx="3801506" cy="1102995"/>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875502"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rgbClr val="950318"/>
              </a:solidFill>
            </a:rPr>
            <a:t>7279113 (73 lacs)</a:t>
          </a:r>
        </a:p>
        <a:p>
          <a:pPr marL="0" lvl="0" indent="0" algn="r" defTabSz="889000">
            <a:lnSpc>
              <a:spcPct val="90000"/>
            </a:lnSpc>
            <a:spcBef>
              <a:spcPct val="0"/>
            </a:spcBef>
            <a:spcAft>
              <a:spcPct val="35000"/>
            </a:spcAft>
            <a:buNone/>
          </a:pPr>
          <a:r>
            <a:rPr lang="en-US" sz="1400" kern="1200" dirty="0">
              <a:latin typeface="Open Sans"/>
            </a:rPr>
            <a:t>No of Anugya Patrak Issued since 16-08-2019</a:t>
          </a:r>
        </a:p>
      </dsp:txBody>
      <dsp:txXfrm>
        <a:off x="0" y="3981795"/>
        <a:ext cx="3801506" cy="1102995"/>
      </dsp:txXfrm>
    </dsp:sp>
    <dsp:sp modelId="{224BC7EC-A050-4D9C-8CC8-139C6D631A0A}">
      <dsp:nvSpPr>
        <dsp:cNvPr id="0" name=""/>
        <dsp:cNvSpPr/>
      </dsp:nvSpPr>
      <dsp:spPr>
        <a:xfrm>
          <a:off x="3014907" y="3914060"/>
          <a:ext cx="1378743" cy="13787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0.01111</cdr:x>
      <cdr:y>0.01851</cdr:y>
    </cdr:from>
    <cdr:to>
      <cdr:x>0.01111</cdr:x>
      <cdr:y>0.01851</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B3FFC543-9642-533B-AAAB-C62BA6F2B2F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0.01851</cdr:y>
    </cdr:from>
    <cdr:to>
      <cdr:x>0.01111</cdr:x>
      <cdr:y>0.01851</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B3FFC543-9642-533B-AAAB-C62BA6F2B2F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5C56D5-F7B5-46CC-9529-C7297E2206EC}" type="datetime1">
              <a:rPr lang="en-US" smtClean="0"/>
              <a:pPr/>
              <a:t>9/17/2023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1043A6-D105-4383-B1E8-BB85D72C588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7F72C-AE8E-44F2-8654-4B250BB55400}" type="datetime1">
              <a:rPr lang="en-US" smtClean="0"/>
              <a:pPr/>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4B973-0F44-4F11-9718-D0FF27145248}" type="slidenum">
              <a:rPr lang="en-US" smtClean="0"/>
              <a:pPr/>
              <a:t>‹#›</a:t>
            </a:fld>
            <a:endParaRPr lang="en-US"/>
          </a:p>
        </p:txBody>
      </p:sp>
    </p:spTree>
    <p:extLst>
      <p:ext uri="{BB962C8B-B14F-4D97-AF65-F5344CB8AC3E}">
        <p14:creationId xmlns:p14="http://schemas.microsoft.com/office/powerpoint/2010/main" val="38545747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4B973-0F44-4F11-9718-D0FF27145248}" type="slidenum">
              <a:rPr lang="en-US" smtClean="0"/>
              <a:pPr/>
              <a:t>1</a:t>
            </a:fld>
            <a:endParaRPr lang="en-US"/>
          </a:p>
        </p:txBody>
      </p:sp>
      <p:sp>
        <p:nvSpPr>
          <p:cNvPr id="5" name="Footer Placeholder 4">
            <a:extLst>
              <a:ext uri="{FF2B5EF4-FFF2-40B4-BE49-F238E27FC236}">
                <a16:creationId xmlns:a16="http://schemas.microsoft.com/office/drawing/2014/main" id="{33B93075-615F-1F62-98D2-79F4CC0FE4C6}"/>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01A52139-2410-84E1-EB3C-74C0547EFE28}"/>
              </a:ext>
            </a:extLst>
          </p:cNvPr>
          <p:cNvSpPr>
            <a:spLocks noGrp="1"/>
          </p:cNvSpPr>
          <p:nvPr>
            <p:ph type="dt" idx="1"/>
          </p:nvPr>
        </p:nvSpPr>
        <p:spPr/>
        <p:txBody>
          <a:bodyPr/>
          <a:lstStyle/>
          <a:p>
            <a:fld id="{7980ED79-CFB5-4728-B845-D3930DE08831}" type="datetime1">
              <a:rPr lang="en-US" smtClean="0"/>
              <a:pPr/>
              <a:t>9/17/2023</a:t>
            </a:fld>
            <a:endParaRPr lang="en-US"/>
          </a:p>
        </p:txBody>
      </p:sp>
      <p:sp>
        <p:nvSpPr>
          <p:cNvPr id="7" name="Header Placeholder 6">
            <a:extLst>
              <a:ext uri="{FF2B5EF4-FFF2-40B4-BE49-F238E27FC236}">
                <a16:creationId xmlns:a16="http://schemas.microsoft.com/office/drawing/2014/main" id="{BE23EEDB-EE9C-C162-61B1-3ABF2B21B53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227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
        <p:nvSpPr>
          <p:cNvPr id="5" name="Footer Placeholder 4">
            <a:extLst>
              <a:ext uri="{FF2B5EF4-FFF2-40B4-BE49-F238E27FC236}">
                <a16:creationId xmlns:a16="http://schemas.microsoft.com/office/drawing/2014/main" id="{7E16B91A-A6FE-5A4D-023E-42DD91ABCB30}"/>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52E615C8-1AB5-C0D7-3D38-B98728EDAA91}"/>
              </a:ext>
            </a:extLst>
          </p:cNvPr>
          <p:cNvSpPr>
            <a:spLocks noGrp="1"/>
          </p:cNvSpPr>
          <p:nvPr>
            <p:ph type="dt" idx="1"/>
          </p:nvPr>
        </p:nvSpPr>
        <p:spPr/>
        <p:txBody>
          <a:bodyPr/>
          <a:lstStyle/>
          <a:p>
            <a:fld id="{296BD5C6-AC95-4617-A51D-C1D88B382BB6}" type="datetime1">
              <a:rPr lang="en-US" smtClean="0"/>
              <a:pPr/>
              <a:t>9/17/2023</a:t>
            </a:fld>
            <a:endParaRPr lang="en-US"/>
          </a:p>
        </p:txBody>
      </p:sp>
      <p:sp>
        <p:nvSpPr>
          <p:cNvPr id="7" name="Header Placeholder 6">
            <a:extLst>
              <a:ext uri="{FF2B5EF4-FFF2-40B4-BE49-F238E27FC236}">
                <a16:creationId xmlns:a16="http://schemas.microsoft.com/office/drawing/2014/main" id="{03E5A31A-5073-3CE0-3BAC-AC0AF6E89F0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66532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
        <p:nvSpPr>
          <p:cNvPr id="5" name="Footer Placeholder 4">
            <a:extLst>
              <a:ext uri="{FF2B5EF4-FFF2-40B4-BE49-F238E27FC236}">
                <a16:creationId xmlns:a16="http://schemas.microsoft.com/office/drawing/2014/main" id="{F3EBD011-8B2E-9812-FFBF-DA8B645BA888}"/>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33DFA751-A2E3-2834-243C-B7D01B5DA672}"/>
              </a:ext>
            </a:extLst>
          </p:cNvPr>
          <p:cNvSpPr>
            <a:spLocks noGrp="1"/>
          </p:cNvSpPr>
          <p:nvPr>
            <p:ph type="dt" idx="1"/>
          </p:nvPr>
        </p:nvSpPr>
        <p:spPr/>
        <p:txBody>
          <a:bodyPr/>
          <a:lstStyle/>
          <a:p>
            <a:fld id="{E79956AD-ADAF-4FDD-BB82-6DC80F992974}" type="datetime1">
              <a:rPr lang="en-US" smtClean="0"/>
              <a:pPr/>
              <a:t>9/17/2023</a:t>
            </a:fld>
            <a:endParaRPr lang="en-US"/>
          </a:p>
        </p:txBody>
      </p:sp>
      <p:sp>
        <p:nvSpPr>
          <p:cNvPr id="7" name="Header Placeholder 6">
            <a:extLst>
              <a:ext uri="{FF2B5EF4-FFF2-40B4-BE49-F238E27FC236}">
                <a16:creationId xmlns:a16="http://schemas.microsoft.com/office/drawing/2014/main" id="{7FAF8577-1C5F-53B7-9D39-1A4AACB0F0E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86142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
        <p:nvSpPr>
          <p:cNvPr id="5" name="Footer Placeholder 4">
            <a:extLst>
              <a:ext uri="{FF2B5EF4-FFF2-40B4-BE49-F238E27FC236}">
                <a16:creationId xmlns:a16="http://schemas.microsoft.com/office/drawing/2014/main" id="{B76B8091-1A85-EB2B-DF40-E68385130B7F}"/>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284FD61A-8C34-162E-A321-F0A73292BD1A}"/>
              </a:ext>
            </a:extLst>
          </p:cNvPr>
          <p:cNvSpPr>
            <a:spLocks noGrp="1"/>
          </p:cNvSpPr>
          <p:nvPr>
            <p:ph type="dt" idx="1"/>
          </p:nvPr>
        </p:nvSpPr>
        <p:spPr/>
        <p:txBody>
          <a:bodyPr/>
          <a:lstStyle/>
          <a:p>
            <a:fld id="{3FAFE185-618F-460C-A176-B7FCB2089469}" type="datetime1">
              <a:rPr lang="en-US" smtClean="0"/>
              <a:pPr/>
              <a:t>9/17/2023</a:t>
            </a:fld>
            <a:endParaRPr lang="en-US"/>
          </a:p>
        </p:txBody>
      </p:sp>
      <p:sp>
        <p:nvSpPr>
          <p:cNvPr id="7" name="Header Placeholder 6">
            <a:extLst>
              <a:ext uri="{FF2B5EF4-FFF2-40B4-BE49-F238E27FC236}">
                <a16:creationId xmlns:a16="http://schemas.microsoft.com/office/drawing/2014/main" id="{BB27CF9E-DB16-CC15-A5FF-F7E21A4F0D6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0656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
        <p:nvSpPr>
          <p:cNvPr id="5" name="Footer Placeholder 4">
            <a:extLst>
              <a:ext uri="{FF2B5EF4-FFF2-40B4-BE49-F238E27FC236}">
                <a16:creationId xmlns:a16="http://schemas.microsoft.com/office/drawing/2014/main" id="{3C3EF4B4-62FF-5278-DDC7-4A5E0CE30096}"/>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A5DCFEA-9104-C108-2A3F-ABD049EEB348}"/>
              </a:ext>
            </a:extLst>
          </p:cNvPr>
          <p:cNvSpPr>
            <a:spLocks noGrp="1"/>
          </p:cNvSpPr>
          <p:nvPr>
            <p:ph type="dt" idx="1"/>
          </p:nvPr>
        </p:nvSpPr>
        <p:spPr/>
        <p:txBody>
          <a:bodyPr/>
          <a:lstStyle/>
          <a:p>
            <a:fld id="{D80CB66C-56F5-4647-9199-17EDDE648599}" type="datetime1">
              <a:rPr lang="en-US" smtClean="0"/>
              <a:pPr/>
              <a:t>9/17/2023</a:t>
            </a:fld>
            <a:endParaRPr lang="en-US"/>
          </a:p>
        </p:txBody>
      </p:sp>
      <p:sp>
        <p:nvSpPr>
          <p:cNvPr id="7" name="Header Placeholder 6">
            <a:extLst>
              <a:ext uri="{FF2B5EF4-FFF2-40B4-BE49-F238E27FC236}">
                <a16:creationId xmlns:a16="http://schemas.microsoft.com/office/drawing/2014/main" id="{445AA70E-851A-38DC-CF1B-6A626D44770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60784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
        <p:nvSpPr>
          <p:cNvPr id="5" name="Footer Placeholder 4">
            <a:extLst>
              <a:ext uri="{FF2B5EF4-FFF2-40B4-BE49-F238E27FC236}">
                <a16:creationId xmlns:a16="http://schemas.microsoft.com/office/drawing/2014/main" id="{3C3EF4B4-62FF-5278-DDC7-4A5E0CE30096}"/>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A5DCFEA-9104-C108-2A3F-ABD049EEB348}"/>
              </a:ext>
            </a:extLst>
          </p:cNvPr>
          <p:cNvSpPr>
            <a:spLocks noGrp="1"/>
          </p:cNvSpPr>
          <p:nvPr>
            <p:ph type="dt" idx="1"/>
          </p:nvPr>
        </p:nvSpPr>
        <p:spPr/>
        <p:txBody>
          <a:bodyPr/>
          <a:lstStyle/>
          <a:p>
            <a:fld id="{1C2C1347-65EB-46EA-A4CA-E20B658AC1F4}" type="datetime1">
              <a:rPr lang="en-US" smtClean="0"/>
              <a:pPr/>
              <a:t>9/17/2023</a:t>
            </a:fld>
            <a:endParaRPr lang="en-US"/>
          </a:p>
        </p:txBody>
      </p:sp>
      <p:sp>
        <p:nvSpPr>
          <p:cNvPr id="7" name="Header Placeholder 6">
            <a:extLst>
              <a:ext uri="{FF2B5EF4-FFF2-40B4-BE49-F238E27FC236}">
                <a16:creationId xmlns:a16="http://schemas.microsoft.com/office/drawing/2014/main" id="{445AA70E-851A-38DC-CF1B-6A626D44770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67997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4B973-0F44-4F11-9718-D0FF27145248}" type="slidenum">
              <a:rPr lang="en-US" smtClean="0"/>
              <a:pPr/>
              <a:t>15</a:t>
            </a:fld>
            <a:endParaRPr lang="en-US"/>
          </a:p>
        </p:txBody>
      </p:sp>
      <p:sp>
        <p:nvSpPr>
          <p:cNvPr id="5" name="Footer Placeholder 4">
            <a:extLst>
              <a:ext uri="{FF2B5EF4-FFF2-40B4-BE49-F238E27FC236}">
                <a16:creationId xmlns:a16="http://schemas.microsoft.com/office/drawing/2014/main" id="{C9AE7D74-3CB0-B0FF-4698-EC5EE84E2898}"/>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B022141C-2D4A-9F5F-CED5-3CB6D9810324}"/>
              </a:ext>
            </a:extLst>
          </p:cNvPr>
          <p:cNvSpPr>
            <a:spLocks noGrp="1"/>
          </p:cNvSpPr>
          <p:nvPr>
            <p:ph type="dt" idx="1"/>
          </p:nvPr>
        </p:nvSpPr>
        <p:spPr/>
        <p:txBody>
          <a:bodyPr/>
          <a:lstStyle/>
          <a:p>
            <a:fld id="{B327A35A-59C7-4BCA-A45B-B9036F68EBD5}" type="datetime1">
              <a:rPr lang="en-US" smtClean="0"/>
              <a:pPr/>
              <a:t>9/17/2023</a:t>
            </a:fld>
            <a:endParaRPr lang="en-US"/>
          </a:p>
        </p:txBody>
      </p:sp>
      <p:sp>
        <p:nvSpPr>
          <p:cNvPr id="7" name="Header Placeholder 6">
            <a:extLst>
              <a:ext uri="{FF2B5EF4-FFF2-40B4-BE49-F238E27FC236}">
                <a16:creationId xmlns:a16="http://schemas.microsoft.com/office/drawing/2014/main" id="{2B867087-AFA2-6422-0C95-2E351DF589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307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
        <p:nvSpPr>
          <p:cNvPr id="5" name="Footer Placeholder 4">
            <a:extLst>
              <a:ext uri="{FF2B5EF4-FFF2-40B4-BE49-F238E27FC236}">
                <a16:creationId xmlns:a16="http://schemas.microsoft.com/office/drawing/2014/main" id="{A266D6F6-6935-88EF-3F83-914E511A5221}"/>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993F0B32-9762-7DE3-D368-6E8CFBA14E89}"/>
              </a:ext>
            </a:extLst>
          </p:cNvPr>
          <p:cNvSpPr>
            <a:spLocks noGrp="1"/>
          </p:cNvSpPr>
          <p:nvPr>
            <p:ph type="dt" idx="1"/>
          </p:nvPr>
        </p:nvSpPr>
        <p:spPr/>
        <p:txBody>
          <a:bodyPr/>
          <a:lstStyle/>
          <a:p>
            <a:fld id="{AF172DB5-4994-454E-A33A-391A59CC0F50}" type="datetime1">
              <a:rPr lang="en-US" smtClean="0"/>
              <a:pPr/>
              <a:t>9/17/2023</a:t>
            </a:fld>
            <a:endParaRPr lang="en-US"/>
          </a:p>
        </p:txBody>
      </p:sp>
      <p:sp>
        <p:nvSpPr>
          <p:cNvPr id="7" name="Header Placeholder 6">
            <a:extLst>
              <a:ext uri="{FF2B5EF4-FFF2-40B4-BE49-F238E27FC236}">
                <a16:creationId xmlns:a16="http://schemas.microsoft.com/office/drawing/2014/main" id="{3C00AC19-1DD5-61D2-C5FE-6422CED92C5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8211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
        <p:nvSpPr>
          <p:cNvPr id="5" name="Footer Placeholder 4">
            <a:extLst>
              <a:ext uri="{FF2B5EF4-FFF2-40B4-BE49-F238E27FC236}">
                <a16:creationId xmlns:a16="http://schemas.microsoft.com/office/drawing/2014/main" id="{56F576A5-335E-EF87-08A8-ECE7CCE53DF9}"/>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D23E9E04-D634-66FA-9CF5-B02DDF1AD8DE}"/>
              </a:ext>
            </a:extLst>
          </p:cNvPr>
          <p:cNvSpPr>
            <a:spLocks noGrp="1"/>
          </p:cNvSpPr>
          <p:nvPr>
            <p:ph type="dt" idx="1"/>
          </p:nvPr>
        </p:nvSpPr>
        <p:spPr/>
        <p:txBody>
          <a:bodyPr/>
          <a:lstStyle/>
          <a:p>
            <a:fld id="{7F9E4A1C-A1C0-4E91-B74E-F6B2349BF051}" type="datetime1">
              <a:rPr lang="en-US" smtClean="0"/>
              <a:pPr/>
              <a:t>9/17/2023</a:t>
            </a:fld>
            <a:endParaRPr lang="en-US"/>
          </a:p>
        </p:txBody>
      </p:sp>
      <p:sp>
        <p:nvSpPr>
          <p:cNvPr id="7" name="Header Placeholder 6">
            <a:extLst>
              <a:ext uri="{FF2B5EF4-FFF2-40B4-BE49-F238E27FC236}">
                <a16:creationId xmlns:a16="http://schemas.microsoft.com/office/drawing/2014/main" id="{1AB43ABE-0FC0-8C4C-2AD0-599224F57A6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1422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
        <p:nvSpPr>
          <p:cNvPr id="5" name="Footer Placeholder 4">
            <a:extLst>
              <a:ext uri="{FF2B5EF4-FFF2-40B4-BE49-F238E27FC236}">
                <a16:creationId xmlns:a16="http://schemas.microsoft.com/office/drawing/2014/main" id="{946EED66-0216-E2DB-06D3-C218FCEEBF1C}"/>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4C9B27B9-F0C2-ED4E-D935-260A3465EC21}"/>
              </a:ext>
            </a:extLst>
          </p:cNvPr>
          <p:cNvSpPr>
            <a:spLocks noGrp="1"/>
          </p:cNvSpPr>
          <p:nvPr>
            <p:ph type="dt" idx="1"/>
          </p:nvPr>
        </p:nvSpPr>
        <p:spPr/>
        <p:txBody>
          <a:bodyPr/>
          <a:lstStyle/>
          <a:p>
            <a:fld id="{6A214817-9B54-4853-B4A2-4466F3887388}" type="datetime1">
              <a:rPr lang="en-US" smtClean="0"/>
              <a:pPr/>
              <a:t>9/17/2023</a:t>
            </a:fld>
            <a:endParaRPr lang="en-US"/>
          </a:p>
        </p:txBody>
      </p:sp>
      <p:sp>
        <p:nvSpPr>
          <p:cNvPr id="7" name="Header Placeholder 6">
            <a:extLst>
              <a:ext uri="{FF2B5EF4-FFF2-40B4-BE49-F238E27FC236}">
                <a16:creationId xmlns:a16="http://schemas.microsoft.com/office/drawing/2014/main" id="{09C791E5-D413-8EA7-930B-962D5AA800F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386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
        <p:nvSpPr>
          <p:cNvPr id="5" name="Footer Placeholder 4">
            <a:extLst>
              <a:ext uri="{FF2B5EF4-FFF2-40B4-BE49-F238E27FC236}">
                <a16:creationId xmlns:a16="http://schemas.microsoft.com/office/drawing/2014/main" id="{ADD136A0-8E2A-6F9B-A226-08B0913E6922}"/>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85B28BD3-AD5A-779B-ACA8-59F9E89F047C}"/>
              </a:ext>
            </a:extLst>
          </p:cNvPr>
          <p:cNvSpPr>
            <a:spLocks noGrp="1"/>
          </p:cNvSpPr>
          <p:nvPr>
            <p:ph type="dt" idx="1"/>
          </p:nvPr>
        </p:nvSpPr>
        <p:spPr/>
        <p:txBody>
          <a:bodyPr/>
          <a:lstStyle/>
          <a:p>
            <a:fld id="{C4B47E6A-C604-4BAC-9753-AF4BEE9CA91F}" type="datetime1">
              <a:rPr lang="en-US" smtClean="0"/>
              <a:pPr/>
              <a:t>9/17/2023</a:t>
            </a:fld>
            <a:endParaRPr lang="en-US"/>
          </a:p>
        </p:txBody>
      </p:sp>
      <p:sp>
        <p:nvSpPr>
          <p:cNvPr id="7" name="Header Placeholder 6">
            <a:extLst>
              <a:ext uri="{FF2B5EF4-FFF2-40B4-BE49-F238E27FC236}">
                <a16:creationId xmlns:a16="http://schemas.microsoft.com/office/drawing/2014/main" id="{1BFA6664-69DC-7DAD-5202-81F42C09319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9521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
        <p:nvSpPr>
          <p:cNvPr id="5" name="Footer Placeholder 4">
            <a:extLst>
              <a:ext uri="{FF2B5EF4-FFF2-40B4-BE49-F238E27FC236}">
                <a16:creationId xmlns:a16="http://schemas.microsoft.com/office/drawing/2014/main" id="{FA19374C-33A8-3017-F911-A3AC1A796771}"/>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600C6A1F-146D-0E57-C19B-6A7ABC0D9448}"/>
              </a:ext>
            </a:extLst>
          </p:cNvPr>
          <p:cNvSpPr>
            <a:spLocks noGrp="1"/>
          </p:cNvSpPr>
          <p:nvPr>
            <p:ph type="dt" idx="1"/>
          </p:nvPr>
        </p:nvSpPr>
        <p:spPr/>
        <p:txBody>
          <a:bodyPr/>
          <a:lstStyle/>
          <a:p>
            <a:fld id="{5177619A-901B-46B0-8C70-E5C572ECC544}" type="datetime1">
              <a:rPr lang="en-US" smtClean="0"/>
              <a:pPr/>
              <a:t>9/17/2023</a:t>
            </a:fld>
            <a:endParaRPr lang="en-US"/>
          </a:p>
        </p:txBody>
      </p:sp>
      <p:sp>
        <p:nvSpPr>
          <p:cNvPr id="7" name="Header Placeholder 6">
            <a:extLst>
              <a:ext uri="{FF2B5EF4-FFF2-40B4-BE49-F238E27FC236}">
                <a16:creationId xmlns:a16="http://schemas.microsoft.com/office/drawing/2014/main" id="{806EB734-D0BA-F7BE-E6B3-D1C9D7799BA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183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
        <p:nvSpPr>
          <p:cNvPr id="5" name="Footer Placeholder 4">
            <a:extLst>
              <a:ext uri="{FF2B5EF4-FFF2-40B4-BE49-F238E27FC236}">
                <a16:creationId xmlns:a16="http://schemas.microsoft.com/office/drawing/2014/main" id="{51A1FE67-3932-51C8-8B25-53B9B0A76D43}"/>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52881B23-2846-E9CE-A487-B5DFDFBE8F1C}"/>
              </a:ext>
            </a:extLst>
          </p:cNvPr>
          <p:cNvSpPr>
            <a:spLocks noGrp="1"/>
          </p:cNvSpPr>
          <p:nvPr>
            <p:ph type="dt" idx="1"/>
          </p:nvPr>
        </p:nvSpPr>
        <p:spPr/>
        <p:txBody>
          <a:bodyPr/>
          <a:lstStyle/>
          <a:p>
            <a:fld id="{727632E9-E248-4214-BAC6-3319C9F78325}" type="datetime1">
              <a:rPr lang="en-US" smtClean="0"/>
              <a:pPr/>
              <a:t>9/17/2023</a:t>
            </a:fld>
            <a:endParaRPr lang="en-US"/>
          </a:p>
        </p:txBody>
      </p:sp>
      <p:sp>
        <p:nvSpPr>
          <p:cNvPr id="7" name="Header Placeholder 6">
            <a:extLst>
              <a:ext uri="{FF2B5EF4-FFF2-40B4-BE49-F238E27FC236}">
                <a16:creationId xmlns:a16="http://schemas.microsoft.com/office/drawing/2014/main" id="{873C5400-B0E8-A7AD-8476-D72735C23ED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24709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
        <p:nvSpPr>
          <p:cNvPr id="5" name="Footer Placeholder 4">
            <a:extLst>
              <a:ext uri="{FF2B5EF4-FFF2-40B4-BE49-F238E27FC236}">
                <a16:creationId xmlns:a16="http://schemas.microsoft.com/office/drawing/2014/main" id="{9FE1964C-6AC9-B607-2765-084DD3461432}"/>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8E30238A-8A3D-E91C-111C-CEE45E1E25EC}"/>
              </a:ext>
            </a:extLst>
          </p:cNvPr>
          <p:cNvSpPr>
            <a:spLocks noGrp="1"/>
          </p:cNvSpPr>
          <p:nvPr>
            <p:ph type="dt" idx="1"/>
          </p:nvPr>
        </p:nvSpPr>
        <p:spPr/>
        <p:txBody>
          <a:bodyPr/>
          <a:lstStyle/>
          <a:p>
            <a:fld id="{69179462-A943-45D1-92F7-378524A77F59}" type="datetime1">
              <a:rPr lang="en-US" smtClean="0"/>
              <a:pPr/>
              <a:t>9/17/2023</a:t>
            </a:fld>
            <a:endParaRPr lang="en-US"/>
          </a:p>
        </p:txBody>
      </p:sp>
      <p:sp>
        <p:nvSpPr>
          <p:cNvPr id="7" name="Header Placeholder 6">
            <a:extLst>
              <a:ext uri="{FF2B5EF4-FFF2-40B4-BE49-F238E27FC236}">
                <a16:creationId xmlns:a16="http://schemas.microsoft.com/office/drawing/2014/main" id="{FE670721-A9F6-5773-225D-9F3328D3D36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24589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
        <p:nvSpPr>
          <p:cNvPr id="5" name="Footer Placeholder 4">
            <a:extLst>
              <a:ext uri="{FF2B5EF4-FFF2-40B4-BE49-F238E27FC236}">
                <a16:creationId xmlns:a16="http://schemas.microsoft.com/office/drawing/2014/main" id="{9FE1964C-6AC9-B607-2765-084DD3461432}"/>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8E30238A-8A3D-E91C-111C-CEE45E1E25EC}"/>
              </a:ext>
            </a:extLst>
          </p:cNvPr>
          <p:cNvSpPr>
            <a:spLocks noGrp="1"/>
          </p:cNvSpPr>
          <p:nvPr>
            <p:ph type="dt" idx="1"/>
          </p:nvPr>
        </p:nvSpPr>
        <p:spPr/>
        <p:txBody>
          <a:bodyPr/>
          <a:lstStyle/>
          <a:p>
            <a:fld id="{69179462-A943-45D1-92F7-378524A77F59}" type="datetime1">
              <a:rPr lang="en-US" smtClean="0"/>
              <a:pPr/>
              <a:t>9/17/2023</a:t>
            </a:fld>
            <a:endParaRPr lang="en-US"/>
          </a:p>
        </p:txBody>
      </p:sp>
      <p:sp>
        <p:nvSpPr>
          <p:cNvPr id="7" name="Header Placeholder 6">
            <a:extLst>
              <a:ext uri="{FF2B5EF4-FFF2-40B4-BE49-F238E27FC236}">
                <a16:creationId xmlns:a16="http://schemas.microsoft.com/office/drawing/2014/main" id="{FE670721-A9F6-5773-225D-9F3328D3D36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8759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88245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82479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hyperlink" Target="https://www.free-power-point-templat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89C8A1-6BCF-4D46-8A2E-39220EDB6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124694-13DE-4520-91BF-1120F1451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973E67-6E1E-4F7F-803B-82FD3FEF0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ED8AFC3-B5B0-4D84-9026-862ADD73C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F6AEC9-268F-4DD2-B9AE-1DA766BF8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
        <p:nvSpPr>
          <p:cNvPr id="8" name="TextBox 7">
            <a:extLst>
              <a:ext uri="{FF2B5EF4-FFF2-40B4-BE49-F238E27FC236}">
                <a16:creationId xmlns:a16="http://schemas.microsoft.com/office/drawing/2014/main" id="{C1D94191-4856-4F6A-9D3A-09FBC339697C}"/>
              </a:ext>
            </a:extLst>
          </p:cNvPr>
          <p:cNvSpPr txBox="1"/>
          <p:nvPr userDrawn="1"/>
        </p:nvSpPr>
        <p:spPr>
          <a:xfrm>
            <a:off x="-46180" y="6889888"/>
            <a:ext cx="6096000" cy="276999"/>
          </a:xfrm>
          <a:prstGeom prst="rect">
            <a:avLst/>
          </a:prstGeom>
          <a:noFill/>
        </p:spPr>
        <p:txBody>
          <a:bodyPr wrap="square">
            <a:spAutoFit/>
          </a:bodyPr>
          <a:lstStyle/>
          <a:p>
            <a:r>
              <a:rPr lang="en-US" sz="1200">
                <a:solidFill>
                  <a:schemeClr val="bg1">
                    <a:lumMod val="65000"/>
                  </a:schemeClr>
                </a:solidFill>
                <a:hlinkClick r:id="rId4">
                  <a:extLst>
                    <a:ext uri="{A12FA001-AC4F-418D-AE19-62706E023703}">
                      <ahyp:hlinkClr xmlns:ahyp="http://schemas.microsoft.com/office/drawing/2018/hyperlinkcolor" val="tx"/>
                    </a:ext>
                  </a:extLst>
                </a:hlinkClick>
              </a:rPr>
              <a:t>https://www.free-power-point-templates.com/</a:t>
            </a:r>
            <a:endParaRPr lang="en-US" sz="1200">
              <a:solidFill>
                <a:schemeClr val="bg1">
                  <a:lumMod val="65000"/>
                </a:schemeClr>
              </a:solidFill>
            </a:endParaRPr>
          </a:p>
        </p:txBody>
      </p:sp>
      <p:sp>
        <p:nvSpPr>
          <p:cNvPr id="10" name="TextBox 9">
            <a:extLst>
              <a:ext uri="{FF2B5EF4-FFF2-40B4-BE49-F238E27FC236}">
                <a16:creationId xmlns:a16="http://schemas.microsoft.com/office/drawing/2014/main" id="{D0E32FAA-E2F6-408E-8C70-5501A36FC3DA}"/>
              </a:ext>
            </a:extLst>
          </p:cNvPr>
          <p:cNvSpPr txBox="1"/>
          <p:nvPr userDrawn="1"/>
        </p:nvSpPr>
        <p:spPr>
          <a:xfrm>
            <a:off x="11042213" y="6889887"/>
            <a:ext cx="1206062" cy="276999"/>
          </a:xfrm>
          <a:prstGeom prst="rect">
            <a:avLst/>
          </a:prstGeom>
          <a:noFill/>
        </p:spPr>
        <p:txBody>
          <a:bodyPr wrap="square">
            <a:spAutoFit/>
          </a:bodyPr>
          <a:lstStyle/>
          <a:p>
            <a:pPr algn="r"/>
            <a:r>
              <a:rPr lang="en-US" sz="1200">
                <a:solidFill>
                  <a:schemeClr val="bg1">
                    <a:lumMod val="65000"/>
                  </a:schemeClr>
                </a:solidFill>
              </a:rPr>
              <a:t>FPPT.com</a:t>
            </a:r>
          </a:p>
        </p:txBody>
      </p:sp>
    </p:spTree>
    <p:extLst>
      <p:ext uri="{BB962C8B-B14F-4D97-AF65-F5344CB8AC3E}">
        <p14:creationId xmlns:p14="http://schemas.microsoft.com/office/powerpoint/2010/main" val="1391547794"/>
      </p:ext>
    </p:extLst>
  </p:cSld>
  <p:clrMap bg1="lt1" tx1="dk1" bg2="lt2" tx2="dk2" accent1="accent1" accent2="accent2" accent3="accent3" accent4="accent4" accent5="accent5" accent6="accent6" hlink="hlink" folHlink="folHlink"/>
  <p:sldLayoutIdLst>
    <p:sldLayoutId id="214748365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image" Target="../media/image27.png"/><Relationship Id="rId3" Type="http://schemas.openxmlformats.org/officeDocument/2006/relationships/image" Target="../media/image13.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24.png"/><Relationship Id="rId10" Type="http://schemas.openxmlformats.org/officeDocument/2006/relationships/diagramData" Target="../diagrams/data4.xml"/><Relationship Id="rId19" Type="http://schemas.openxmlformats.org/officeDocument/2006/relationships/image" Target="../media/image28.png"/><Relationship Id="rId4" Type="http://schemas.openxmlformats.org/officeDocument/2006/relationships/image" Target="../media/image14.pn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24_CC1775FA.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6.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jpeg"/><Relationship Id="rId4" Type="http://schemas.openxmlformats.org/officeDocument/2006/relationships/hyperlink" Target="https://eanugya.mp.gov.in/" TargetMode="Externa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5_13A87DFA.xml"/><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7A4C43F-0D19-423A-BCD1-9E9811694D2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 y="-1"/>
            <a:ext cx="12313226" cy="6957825"/>
          </a:xfrm>
        </p:spPr>
      </p:pic>
      <p:sp>
        <p:nvSpPr>
          <p:cNvPr id="5" name="Rectangle 4"/>
          <p:cNvSpPr/>
          <p:nvPr/>
        </p:nvSpPr>
        <p:spPr>
          <a:xfrm>
            <a:off x="0" y="-707238"/>
            <a:ext cx="12192000" cy="7665062"/>
          </a:xfrm>
          <a:prstGeom prst="rect">
            <a:avLst/>
          </a:prstGeom>
          <a:gradFill>
            <a:gsLst>
              <a:gs pos="0">
                <a:schemeClr val="tx1">
                  <a:alpha val="82000"/>
                </a:schemeClr>
              </a:gs>
              <a:gs pos="100000">
                <a:schemeClr val="tx1">
                  <a:alpha val="59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CF960C1-5228-42D6-AEC6-A1A4E7D2851C}"/>
              </a:ext>
            </a:extLst>
          </p:cNvPr>
          <p:cNvSpPr/>
          <p:nvPr/>
        </p:nvSpPr>
        <p:spPr>
          <a:xfrm>
            <a:off x="0" y="-988715"/>
            <a:ext cx="12192000" cy="7665062"/>
          </a:xfrm>
          <a:prstGeom prst="rect">
            <a:avLst/>
          </a:prstGeom>
          <a:gradFill flip="none" rotWithShape="1">
            <a:gsLst>
              <a:gs pos="0">
                <a:schemeClr val="accent6"/>
              </a:gs>
              <a:gs pos="45000">
                <a:schemeClr val="accent1">
                  <a:alpha val="45000"/>
                </a:schemeClr>
              </a:gs>
              <a:gs pos="97000">
                <a:schemeClr val="accent1">
                  <a:lumMod val="75000"/>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FB5E835-6286-4ADE-A314-16EECF21300D}"/>
              </a:ext>
            </a:extLst>
          </p:cNvPr>
          <p:cNvSpPr txBox="1"/>
          <p:nvPr/>
        </p:nvSpPr>
        <p:spPr>
          <a:xfrm>
            <a:off x="457921" y="665194"/>
            <a:ext cx="8696483" cy="2554545"/>
          </a:xfrm>
          <a:prstGeom prst="rect">
            <a:avLst/>
          </a:prstGeom>
          <a:noFill/>
        </p:spPr>
        <p:txBody>
          <a:bodyPr wrap="none" rtlCol="0">
            <a:spAutoFit/>
          </a:bodyPr>
          <a:lstStyle/>
          <a:p>
            <a:r>
              <a:rPr lang="en-US" sz="8000" b="1" kern="100"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Integrated eMANDI</a:t>
            </a:r>
          </a:p>
          <a:p>
            <a:r>
              <a:rPr lang="en-US" sz="8000" b="1" kern="100"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eANUGYA</a:t>
            </a:r>
          </a:p>
        </p:txBody>
      </p:sp>
      <p:sp>
        <p:nvSpPr>
          <p:cNvPr id="8" name="TextBox 7">
            <a:extLst>
              <a:ext uri="{FF2B5EF4-FFF2-40B4-BE49-F238E27FC236}">
                <a16:creationId xmlns:a16="http://schemas.microsoft.com/office/drawing/2014/main" id="{A08CED38-74ED-4567-B648-7D0ABBD60A57}"/>
              </a:ext>
            </a:extLst>
          </p:cNvPr>
          <p:cNvSpPr txBox="1"/>
          <p:nvPr/>
        </p:nvSpPr>
        <p:spPr>
          <a:xfrm>
            <a:off x="8548918" y="223864"/>
            <a:ext cx="3368767" cy="523220"/>
          </a:xfrm>
          <a:prstGeom prst="rect">
            <a:avLst/>
          </a:prstGeom>
          <a:noFill/>
        </p:spPr>
        <p:txBody>
          <a:bodyPr wrap="square" rtlCol="0">
            <a:spAutoFit/>
          </a:bodyPr>
          <a:lstStyle/>
          <a:p>
            <a:r>
              <a:rPr lang="en-US" sz="14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M.P State Agricultural Marketing Board</a:t>
            </a:r>
          </a:p>
          <a:p>
            <a:r>
              <a:rPr lang="en-US" sz="14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&amp; NIC M.P State Centre</a:t>
            </a:r>
          </a:p>
        </p:txBody>
      </p:sp>
      <p:pic>
        <p:nvPicPr>
          <p:cNvPr id="10" name="Picture 2" descr="C:\Users\RAM\Desktop\sarkar.PNG"/>
          <p:cNvPicPr>
            <a:picLocks noChangeAspect="1" noChangeArrowheads="1"/>
          </p:cNvPicPr>
          <p:nvPr/>
        </p:nvPicPr>
        <p:blipFill>
          <a:blip r:embed="rId4"/>
          <a:srcRect/>
          <a:stretch>
            <a:fillRect/>
          </a:stretch>
        </p:blipFill>
        <p:spPr bwMode="auto">
          <a:xfrm>
            <a:off x="601665" y="5514547"/>
            <a:ext cx="1273675" cy="1161800"/>
          </a:xfrm>
          <a:prstGeom prst="rect">
            <a:avLst/>
          </a:prstGeom>
          <a:noFill/>
          <a:ln w="9525">
            <a:noFill/>
            <a:miter lim="800000"/>
            <a:headEnd/>
            <a:tailEnd/>
          </a:ln>
        </p:spPr>
      </p:pic>
      <p:pic>
        <p:nvPicPr>
          <p:cNvPr id="15" name="Picture 14" descr="mandiboardlogo.png"/>
          <p:cNvPicPr>
            <a:picLocks noChangeAspect="1"/>
          </p:cNvPicPr>
          <p:nvPr/>
        </p:nvPicPr>
        <p:blipFill>
          <a:blip r:embed="rId5"/>
          <a:stretch>
            <a:fillRect/>
          </a:stretch>
        </p:blipFill>
        <p:spPr>
          <a:xfrm>
            <a:off x="4955805" y="5469705"/>
            <a:ext cx="1307937" cy="1257143"/>
          </a:xfrm>
          <a:prstGeom prst="rect">
            <a:avLst/>
          </a:prstGeom>
        </p:spPr>
      </p:pic>
      <p:pic>
        <p:nvPicPr>
          <p:cNvPr id="12" name="Picture 11" descr="NICLogo.png"/>
          <p:cNvPicPr>
            <a:picLocks noChangeAspect="1"/>
          </p:cNvPicPr>
          <p:nvPr/>
        </p:nvPicPr>
        <p:blipFill>
          <a:blip r:embed="rId6"/>
          <a:stretch>
            <a:fillRect/>
          </a:stretch>
        </p:blipFill>
        <p:spPr>
          <a:xfrm>
            <a:off x="8255528" y="5757863"/>
            <a:ext cx="2911929" cy="776514"/>
          </a:xfrm>
          <a:prstGeom prst="rect">
            <a:avLst/>
          </a:prstGeom>
        </p:spPr>
      </p:pic>
      <p:sp>
        <p:nvSpPr>
          <p:cNvPr id="11" name="TextBox 10"/>
          <p:cNvSpPr txBox="1"/>
          <p:nvPr/>
        </p:nvSpPr>
        <p:spPr>
          <a:xfrm>
            <a:off x="0" y="6488668"/>
            <a:ext cx="12191999" cy="369332"/>
          </a:xfrm>
          <a:prstGeom prst="rect">
            <a:avLst/>
          </a:prstGeom>
          <a:noFill/>
        </p:spPr>
        <p:txBody>
          <a:bodyPr wrap="square" rtlCol="0">
            <a:spAutoFit/>
          </a:bodyPr>
          <a:lstStyle/>
          <a:p>
            <a:pPr algn="ctr"/>
            <a:r>
              <a:rPr lang="en-US" dirty="0"/>
              <a:t>1</a:t>
            </a:r>
          </a:p>
        </p:txBody>
      </p:sp>
    </p:spTree>
    <p:extLst>
      <p:ext uri="{BB962C8B-B14F-4D97-AF65-F5344CB8AC3E}">
        <p14:creationId xmlns:p14="http://schemas.microsoft.com/office/powerpoint/2010/main" val="426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584775"/>
          </a:xfrm>
          <a:prstGeom prst="rect">
            <a:avLst/>
          </a:prstGeom>
          <a:noFill/>
        </p:spPr>
        <p:txBody>
          <a:bodyPr wrap="square" rtlCol="0">
            <a:spAutoFit/>
          </a:bodyPr>
          <a:lstStyle/>
          <a:p>
            <a:r>
              <a:rPr lang="en-IN" sz="3200" b="1" dirty="0">
                <a:latin typeface="Times New Roman" panose="02020603050405020304" pitchFamily="18" charset="0"/>
                <a:ea typeface="Open Sans Extrabold" panose="020B0906030804020204" pitchFamily="34" charset="0"/>
                <a:cs typeface="Times New Roman" panose="02020603050405020304" pitchFamily="18" charset="0"/>
              </a:rPr>
              <a:t>Transformation of Processes and Benefits </a:t>
            </a:r>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a:t>
            </a:r>
          </a:p>
        </p:txBody>
      </p:sp>
      <p:pic>
        <p:nvPicPr>
          <p:cNvPr id="34" name="Picture 4" descr="Government of Madhya Pradesh | LinkedIn">
            <a:extLst>
              <a:ext uri="{FF2B5EF4-FFF2-40B4-BE49-F238E27FC236}">
                <a16:creationId xmlns:a16="http://schemas.microsoft.com/office/drawing/2014/main" id="{1A9F0C46-8CDE-D0A1-A683-D2EC9FB34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NICLogo.png">
            <a:extLst>
              <a:ext uri="{FF2B5EF4-FFF2-40B4-BE49-F238E27FC236}">
                <a16:creationId xmlns:a16="http://schemas.microsoft.com/office/drawing/2014/main" id="{1AD0004A-2478-6E18-9F54-7BEC224CD5D9}"/>
              </a:ext>
            </a:extLst>
          </p:cNvPr>
          <p:cNvPicPr>
            <a:picLocks noChangeAspect="1"/>
          </p:cNvPicPr>
          <p:nvPr/>
        </p:nvPicPr>
        <p:blipFill>
          <a:blip r:embed="rId4" cstate="print"/>
          <a:stretch>
            <a:fillRect/>
          </a:stretch>
        </p:blipFill>
        <p:spPr>
          <a:xfrm>
            <a:off x="10967785" y="6591216"/>
            <a:ext cx="649455" cy="207000"/>
          </a:xfrm>
          <a:prstGeom prst="rect">
            <a:avLst/>
          </a:prstGeom>
        </p:spPr>
      </p:pic>
      <p:graphicFrame>
        <p:nvGraphicFramePr>
          <p:cNvPr id="5" name="Table 4">
            <a:extLst>
              <a:ext uri="{FF2B5EF4-FFF2-40B4-BE49-F238E27FC236}">
                <a16:creationId xmlns:a16="http://schemas.microsoft.com/office/drawing/2014/main" id="{3CAF6AE0-8954-EF90-D9D0-D771726FF920}"/>
              </a:ext>
            </a:extLst>
          </p:cNvPr>
          <p:cNvGraphicFramePr>
            <a:graphicFrameLocks noGrp="1"/>
          </p:cNvGraphicFramePr>
          <p:nvPr>
            <p:extLst>
              <p:ext uri="{D42A27DB-BD31-4B8C-83A1-F6EECF244321}">
                <p14:modId xmlns:p14="http://schemas.microsoft.com/office/powerpoint/2010/main" val="770943767"/>
              </p:ext>
            </p:extLst>
          </p:nvPr>
        </p:nvGraphicFramePr>
        <p:xfrm>
          <a:off x="828703" y="1233611"/>
          <a:ext cx="10139082" cy="4751458"/>
        </p:xfrm>
        <a:graphic>
          <a:graphicData uri="http://schemas.openxmlformats.org/drawingml/2006/table">
            <a:tbl>
              <a:tblPr firstRow="1" bandRow="1">
                <a:tableStyleId>{D7AC3CCA-C797-4891-BE02-D94E43425B78}</a:tableStyleId>
              </a:tblPr>
              <a:tblGrid>
                <a:gridCol w="5069541">
                  <a:extLst>
                    <a:ext uri="{9D8B030D-6E8A-4147-A177-3AD203B41FA5}">
                      <a16:colId xmlns:a16="http://schemas.microsoft.com/office/drawing/2014/main" val="20000"/>
                    </a:ext>
                  </a:extLst>
                </a:gridCol>
                <a:gridCol w="5069541">
                  <a:extLst>
                    <a:ext uri="{9D8B030D-6E8A-4147-A177-3AD203B41FA5}">
                      <a16:colId xmlns:a16="http://schemas.microsoft.com/office/drawing/2014/main" val="20001"/>
                    </a:ext>
                  </a:extLst>
                </a:gridCol>
              </a:tblGrid>
              <a:tr h="404689">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Before Transformation</a:t>
                      </a:r>
                    </a:p>
                  </a:txBody>
                  <a:tcPr>
                    <a:solidFill>
                      <a:schemeClr val="accent2">
                        <a:lumMod val="20000"/>
                        <a:lumOff val="80000"/>
                      </a:schemeClr>
                    </a:solidFill>
                  </a:tcPr>
                </a:tc>
                <a:tc>
                  <a:txBody>
                    <a:bodyPr/>
                    <a:lstStyle/>
                    <a:p>
                      <a:pPr marL="0" algn="l" defTabSz="914400" rtl="0" eaLnBrk="1" latinLnBrk="0" hangingPunct="1"/>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After Transformation </a:t>
                      </a:r>
                    </a:p>
                  </a:txBody>
                  <a:tcPr>
                    <a:solidFill>
                      <a:schemeClr val="accent2">
                        <a:lumMod val="20000"/>
                        <a:lumOff val="80000"/>
                      </a:schemeClr>
                    </a:solidFill>
                  </a:tcPr>
                </a:tc>
                <a:extLst>
                  <a:ext uri="{0D108BD9-81ED-4DB2-BD59-A6C34878D82A}">
                    <a16:rowId xmlns:a16="http://schemas.microsoft.com/office/drawing/2014/main" val="10000"/>
                  </a:ext>
                </a:extLst>
              </a:tr>
              <a:tr h="404689">
                <a:tc>
                  <a:txBody>
                    <a:bodyPr/>
                    <a:lstStyle/>
                    <a:p>
                      <a:pPr marL="0" algn="l" defTabSz="914400" rtl="0" eaLnBrk="1" latinLnBrk="0" hangingPunct="1"/>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OFFLINE</a:t>
                      </a:r>
                    </a:p>
                  </a:txBody>
                  <a:tcPr>
                    <a:solidFill>
                      <a:schemeClr val="accent2">
                        <a:lumMod val="20000"/>
                        <a:lumOff val="80000"/>
                      </a:schemeClr>
                    </a:solidFill>
                  </a:tcPr>
                </a:tc>
                <a:tc>
                  <a:txBody>
                    <a:bodyPr/>
                    <a:lstStyle/>
                    <a:p>
                      <a:pPr marL="0" algn="l" defTabSz="914400" rtl="0" eaLnBrk="1" latinLnBrk="0" hangingPunct="1"/>
                      <a:r>
                        <a:rPr lang="en-US"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ONLINE</a:t>
                      </a: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Anugya(NOC) can only be issued by APMC</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Now Trader can also issue it ONLINE</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Anugya(NOC)</a:t>
                      </a:r>
                      <a:r>
                        <a:rPr lang="en-US" sz="18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can be issued 10 AM to 12 PM on all working days</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Trader can issue it on 24x7 basis</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Overload on APMC staff</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Workload</a:t>
                      </a:r>
                      <a:r>
                        <a:rPr lang="en-US" sz="1800"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reduced to a great extent</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 section 20-21 of APMC act, verification  of accounts was very slow and tedious</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Verification available through system has reduced  time.</a:t>
                      </a:r>
                    </a:p>
                  </a:txBody>
                  <a:tcPr>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Fortnight Report by trader was submitted manually</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Now it is available on Portal itself </a:t>
                      </a:r>
                    </a:p>
                  </a:txBody>
                  <a:tcPr>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Modal, Minimum and Maximum Prices calculation was not accurate </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Available through system.It is also in public domain.</a:t>
                      </a: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Strategic planning was difficult due to lack of data </a:t>
                      </a:r>
                    </a:p>
                  </a:txBody>
                  <a:tcPr>
                    <a:solidFill>
                      <a:schemeClr val="accent2">
                        <a:lumMod val="20000"/>
                        <a:lumOff val="80000"/>
                      </a:schemeClr>
                    </a:solidFill>
                  </a:tcPr>
                </a:tc>
                <a:tc>
                  <a:txBody>
                    <a:bodyPr/>
                    <a:lstStyle/>
                    <a:p>
                      <a:pPr marL="0" algn="l" defTabSz="914400" rtl="0" eaLnBrk="1" latinLnBrk="0" hangingPunct="1"/>
                      <a:r>
                        <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Various reports are available for data analysis and decision making </a:t>
                      </a:r>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0" y="6488668"/>
            <a:ext cx="12192000" cy="369332"/>
          </a:xfrm>
          <a:prstGeom prst="rect">
            <a:avLst/>
          </a:prstGeom>
          <a:noFill/>
        </p:spPr>
        <p:txBody>
          <a:bodyPr wrap="square" rtlCol="0">
            <a:spAutoFit/>
          </a:bodyPr>
          <a:lstStyle/>
          <a:p>
            <a:pPr algn="ctr"/>
            <a:r>
              <a:rPr lang="en-US" b="1" dirty="0"/>
              <a:t>10</a:t>
            </a:r>
          </a:p>
        </p:txBody>
      </p:sp>
    </p:spTree>
    <p:extLst>
      <p:ext uri="{BB962C8B-B14F-4D97-AF65-F5344CB8AC3E}">
        <p14:creationId xmlns:p14="http://schemas.microsoft.com/office/powerpoint/2010/main" val="351979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584775"/>
          </a:xfrm>
          <a:prstGeom prst="rect">
            <a:avLst/>
          </a:prstGeom>
          <a:noFill/>
        </p:spPr>
        <p:txBody>
          <a:bodyPr wrap="square" rtlCol="0">
            <a:spAutoFit/>
          </a:bodyPr>
          <a:lstStyle/>
          <a:p>
            <a:r>
              <a:rPr lang="en-IN" sz="3200" b="1" dirty="0">
                <a:latin typeface="Times New Roman" panose="02020603050405020304" pitchFamily="18" charset="0"/>
                <a:ea typeface="Open Sans Extrabold" panose="020B0906030804020204" pitchFamily="34" charset="0"/>
                <a:cs typeface="Times New Roman" panose="02020603050405020304" pitchFamily="18" charset="0"/>
              </a:rPr>
              <a:t>Impact </a:t>
            </a:r>
          </a:p>
        </p:txBody>
      </p:sp>
      <p:pic>
        <p:nvPicPr>
          <p:cNvPr id="34" name="Picture 4" descr="Government of Madhya Pradesh | LinkedIn">
            <a:extLst>
              <a:ext uri="{FF2B5EF4-FFF2-40B4-BE49-F238E27FC236}">
                <a16:creationId xmlns:a16="http://schemas.microsoft.com/office/drawing/2014/main" id="{1A9F0C46-8CDE-D0A1-A683-D2EC9FB34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NICLogo.png">
            <a:extLst>
              <a:ext uri="{FF2B5EF4-FFF2-40B4-BE49-F238E27FC236}">
                <a16:creationId xmlns:a16="http://schemas.microsoft.com/office/drawing/2014/main" id="{1AD0004A-2478-6E18-9F54-7BEC224CD5D9}"/>
              </a:ext>
            </a:extLst>
          </p:cNvPr>
          <p:cNvPicPr>
            <a:picLocks noChangeAspect="1"/>
          </p:cNvPicPr>
          <p:nvPr/>
        </p:nvPicPr>
        <p:blipFill>
          <a:blip r:embed="rId4" cstate="print"/>
          <a:stretch>
            <a:fillRect/>
          </a:stretch>
        </p:blipFill>
        <p:spPr>
          <a:xfrm>
            <a:off x="10967785" y="6591216"/>
            <a:ext cx="649455" cy="207000"/>
          </a:xfrm>
          <a:prstGeom prst="rect">
            <a:avLst/>
          </a:prstGeom>
        </p:spPr>
      </p:pic>
      <p:sp>
        <p:nvSpPr>
          <p:cNvPr id="3" name="Text Box 10">
            <a:extLst>
              <a:ext uri="{FF2B5EF4-FFF2-40B4-BE49-F238E27FC236}">
                <a16:creationId xmlns:a16="http://schemas.microsoft.com/office/drawing/2014/main" id="{60037586-D39E-1F75-6BC5-3FA27F41D219}"/>
              </a:ext>
            </a:extLst>
          </p:cNvPr>
          <p:cNvSpPr txBox="1">
            <a:spLocks noChangeArrowheads="1"/>
          </p:cNvSpPr>
          <p:nvPr/>
        </p:nvSpPr>
        <p:spPr bwMode="auto">
          <a:xfrm>
            <a:off x="571757" y="1330928"/>
            <a:ext cx="4334075" cy="3330207"/>
          </a:xfrm>
          <a:prstGeom prst="rect">
            <a:avLst/>
          </a:prstGeom>
          <a:noFill/>
          <a:ln w="9525">
            <a:noFill/>
            <a:miter lim="800000"/>
            <a:headEnd/>
            <a:tailEnd/>
          </a:ln>
        </p:spPr>
        <p:txBody>
          <a:bodyPr wrap="square" lIns="60960" tIns="30480" rIns="60960" bIns="30480" anchor="ctr">
            <a:spAutoFit/>
          </a:bodyPr>
          <a:lstStyle/>
          <a:p>
            <a:pPr algn="just">
              <a:lnSpc>
                <a:spcPct val="150000"/>
              </a:lnSpc>
              <a:buFont typeface="Arial" pitchFamily="34" charset="0"/>
              <a:buChar char="•"/>
            </a:pPr>
            <a:r>
              <a:rPr lang="en-US" sz="2400" dirty="0">
                <a:latin typeface="Times New Roman" panose="02020603050405020304" pitchFamily="18" charset="0"/>
                <a:ea typeface="Source Sans Pro ExtraLight" panose="020B0303030403020204" pitchFamily="34" charset="0"/>
                <a:cs typeface="Times New Roman" panose="02020603050405020304" pitchFamily="18" charset="0"/>
              </a:rPr>
              <a:t> </a:t>
            </a: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No need to visit APMC</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APMC work load reduction</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Human Resources cost reduction </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Arrival increased </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APMC Fee evasion reduced </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APMC Fee collection increased</a:t>
            </a:r>
          </a:p>
          <a:p>
            <a:pPr algn="just">
              <a:lnSpc>
                <a:spcPct val="150000"/>
              </a:lnSpc>
              <a:buFont typeface="Arial" pitchFamily="34" charset="0"/>
              <a:buChar char="•"/>
            </a:pPr>
            <a:r>
              <a:rPr lang="en-US" sz="2000" dirty="0">
                <a:latin typeface="Times New Roman" panose="02020603050405020304" pitchFamily="18" charset="0"/>
                <a:ea typeface="Source Sans Pro ExtraLight" panose="020B0303030403020204" pitchFamily="34" charset="0"/>
                <a:cs typeface="Times New Roman" panose="02020603050405020304" pitchFamily="18" charset="0"/>
              </a:rPr>
              <a:t>  Stationery cost reduced</a:t>
            </a:r>
          </a:p>
        </p:txBody>
      </p:sp>
      <p:pic>
        <p:nvPicPr>
          <p:cNvPr id="4" name="Picture 3" descr="webf5.png">
            <a:extLst>
              <a:ext uri="{FF2B5EF4-FFF2-40B4-BE49-F238E27FC236}">
                <a16:creationId xmlns:a16="http://schemas.microsoft.com/office/drawing/2014/main" id="{3E200D38-3A1C-790E-6D33-0941E82BAEA5}"/>
              </a:ext>
            </a:extLst>
          </p:cNvPr>
          <p:cNvPicPr>
            <a:picLocks noChangeAspect="1"/>
          </p:cNvPicPr>
          <p:nvPr/>
        </p:nvPicPr>
        <p:blipFill>
          <a:blip r:embed="rId5" cstate="print"/>
          <a:stretch>
            <a:fillRect/>
          </a:stretch>
        </p:blipFill>
        <p:spPr>
          <a:xfrm>
            <a:off x="5162550" y="872574"/>
            <a:ext cx="6610936" cy="5653761"/>
          </a:xfrm>
          <a:prstGeom prst="rect">
            <a:avLst/>
          </a:prstGeom>
        </p:spPr>
      </p:pic>
      <p:sp>
        <p:nvSpPr>
          <p:cNvPr id="7" name="TextBox 6"/>
          <p:cNvSpPr txBox="1"/>
          <p:nvPr/>
        </p:nvSpPr>
        <p:spPr>
          <a:xfrm>
            <a:off x="0" y="6488668"/>
            <a:ext cx="12192000" cy="369332"/>
          </a:xfrm>
          <a:prstGeom prst="rect">
            <a:avLst/>
          </a:prstGeom>
          <a:noFill/>
        </p:spPr>
        <p:txBody>
          <a:bodyPr wrap="square" rtlCol="0">
            <a:spAutoFit/>
          </a:bodyPr>
          <a:lstStyle/>
          <a:p>
            <a:pPr algn="ctr"/>
            <a:r>
              <a:rPr lang="en-US" b="1" dirty="0"/>
              <a:t>11</a:t>
            </a:r>
          </a:p>
        </p:txBody>
      </p:sp>
    </p:spTree>
    <p:extLst>
      <p:ext uri="{BB962C8B-B14F-4D97-AF65-F5344CB8AC3E}">
        <p14:creationId xmlns:p14="http://schemas.microsoft.com/office/powerpoint/2010/main" val="381516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584775"/>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E-Anugya and </a:t>
            </a:r>
            <a:r>
              <a:rPr lang="en-US" sz="3200" b="1" dirty="0" err="1">
                <a:latin typeface="Times New Roman" panose="02020603050405020304" pitchFamily="18" charset="0"/>
                <a:ea typeface="Open Sans Extrabold" panose="020B0906030804020204" pitchFamily="34" charset="0"/>
                <a:cs typeface="Times New Roman" panose="02020603050405020304" pitchFamily="18" charset="0"/>
              </a:rPr>
              <a:t>Bhugtan</a:t>
            </a:r>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Patrak  </a:t>
            </a:r>
          </a:p>
        </p:txBody>
      </p:sp>
      <p:pic>
        <p:nvPicPr>
          <p:cNvPr id="34" name="Picture 4" descr="Government of Madhya Pradesh | LinkedIn">
            <a:extLst>
              <a:ext uri="{FF2B5EF4-FFF2-40B4-BE49-F238E27FC236}">
                <a16:creationId xmlns:a16="http://schemas.microsoft.com/office/drawing/2014/main" id="{1A9F0C46-8CDE-D0A1-A683-D2EC9FB34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NICLogo.png">
            <a:extLst>
              <a:ext uri="{FF2B5EF4-FFF2-40B4-BE49-F238E27FC236}">
                <a16:creationId xmlns:a16="http://schemas.microsoft.com/office/drawing/2014/main" id="{1AD0004A-2478-6E18-9F54-7BEC224CD5D9}"/>
              </a:ext>
            </a:extLst>
          </p:cNvPr>
          <p:cNvPicPr>
            <a:picLocks noChangeAspect="1"/>
          </p:cNvPicPr>
          <p:nvPr/>
        </p:nvPicPr>
        <p:blipFill>
          <a:blip r:embed="rId4" cstate="print"/>
          <a:stretch>
            <a:fillRect/>
          </a:stretch>
        </p:blipFill>
        <p:spPr>
          <a:xfrm>
            <a:off x="10967785" y="6591216"/>
            <a:ext cx="649455" cy="207000"/>
          </a:xfrm>
          <a:prstGeom prst="rect">
            <a:avLst/>
          </a:prstGeom>
        </p:spPr>
      </p:pic>
      <p:graphicFrame>
        <p:nvGraphicFramePr>
          <p:cNvPr id="5" name="Diagram 4">
            <a:extLst>
              <a:ext uri="{FF2B5EF4-FFF2-40B4-BE49-F238E27FC236}">
                <a16:creationId xmlns:a16="http://schemas.microsoft.com/office/drawing/2014/main" id="{6D19C0F5-2705-6F12-F9CA-6B04C825E526}"/>
              </a:ext>
            </a:extLst>
          </p:cNvPr>
          <p:cNvGraphicFramePr/>
          <p:nvPr>
            <p:extLst>
              <p:ext uri="{D42A27DB-BD31-4B8C-83A1-F6EECF244321}">
                <p14:modId xmlns:p14="http://schemas.microsoft.com/office/powerpoint/2010/main" val="1031855594"/>
              </p:ext>
            </p:extLst>
          </p:nvPr>
        </p:nvGraphicFramePr>
        <p:xfrm>
          <a:off x="297183" y="1005692"/>
          <a:ext cx="465074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67C36718-69D8-8447-400C-D0E11CB5F6BE}"/>
              </a:ext>
            </a:extLst>
          </p:cNvPr>
          <p:cNvGraphicFramePr/>
          <p:nvPr>
            <p:extLst>
              <p:ext uri="{D42A27DB-BD31-4B8C-83A1-F6EECF244321}">
                <p14:modId xmlns:p14="http://schemas.microsoft.com/office/powerpoint/2010/main" val="3243999519"/>
              </p:ext>
            </p:extLst>
          </p:nvPr>
        </p:nvGraphicFramePr>
        <p:xfrm>
          <a:off x="4800603" y="811534"/>
          <a:ext cx="4411980" cy="58978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Picture 6">
            <a:extLst>
              <a:ext uri="{FF2B5EF4-FFF2-40B4-BE49-F238E27FC236}">
                <a16:creationId xmlns:a16="http://schemas.microsoft.com/office/drawing/2014/main" id="{DF961455-30B9-312A-4443-F7D3D88F76C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0365" y="1455419"/>
            <a:ext cx="1142696" cy="11426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928B74FB-9B8E-222C-56DC-1D4CA25EBA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4406" y="3120396"/>
            <a:ext cx="1097279" cy="10972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1F98587E-44EF-040D-A161-0FC192880A1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8789" y="4789177"/>
            <a:ext cx="1085851" cy="10858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a:extLst>
              <a:ext uri="{FF2B5EF4-FFF2-40B4-BE49-F238E27FC236}">
                <a16:creationId xmlns:a16="http://schemas.microsoft.com/office/drawing/2014/main" id="{4D35A56B-1FEC-D959-EA96-0D2C5C8C6A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84194" y="3134499"/>
            <a:ext cx="1269841" cy="11174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a:extLst>
              <a:ext uri="{FF2B5EF4-FFF2-40B4-BE49-F238E27FC236}">
                <a16:creationId xmlns:a16="http://schemas.microsoft.com/office/drawing/2014/main" id="{477671E3-E7A8-997C-A799-6978CE3E38E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72814" y="4789169"/>
            <a:ext cx="1269841" cy="11174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ound Diagonal Corner Rectangle 16">
            <a:extLst>
              <a:ext uri="{FF2B5EF4-FFF2-40B4-BE49-F238E27FC236}">
                <a16:creationId xmlns:a16="http://schemas.microsoft.com/office/drawing/2014/main" id="{4DF26644-84F9-EB6B-86B1-B0CA827FBAF6}"/>
              </a:ext>
            </a:extLst>
          </p:cNvPr>
          <p:cNvSpPr/>
          <p:nvPr/>
        </p:nvSpPr>
        <p:spPr>
          <a:xfrm>
            <a:off x="9338309" y="3017520"/>
            <a:ext cx="2548891" cy="100584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9BA0EE97-AAAD-2A55-58D0-FB694E4B9E41}"/>
              </a:ext>
            </a:extLst>
          </p:cNvPr>
          <p:cNvGraphicFramePr>
            <a:graphicFrameLocks noGrp="1"/>
          </p:cNvGraphicFramePr>
          <p:nvPr>
            <p:extLst>
              <p:ext uri="{D42A27DB-BD31-4B8C-83A1-F6EECF244321}">
                <p14:modId xmlns:p14="http://schemas.microsoft.com/office/powerpoint/2010/main" val="1940004385"/>
              </p:ext>
            </p:extLst>
          </p:nvPr>
        </p:nvGraphicFramePr>
        <p:xfrm>
          <a:off x="9338309" y="3017520"/>
          <a:ext cx="2548891" cy="1219200"/>
        </p:xfrm>
        <a:graphic>
          <a:graphicData uri="http://schemas.openxmlformats.org/drawingml/2006/table">
            <a:tbl>
              <a:tblPr firstRow="1" bandRow="1">
                <a:tableStyleId>{2D5ABB26-0587-4C30-8999-92F81FD0307C}</a:tableStyleId>
              </a:tblPr>
              <a:tblGrid>
                <a:gridCol w="1623060">
                  <a:extLst>
                    <a:ext uri="{9D8B030D-6E8A-4147-A177-3AD203B41FA5}">
                      <a16:colId xmlns:a16="http://schemas.microsoft.com/office/drawing/2014/main" val="20000"/>
                    </a:ext>
                  </a:extLst>
                </a:gridCol>
                <a:gridCol w="925831">
                  <a:extLst>
                    <a:ext uri="{9D8B030D-6E8A-4147-A177-3AD203B41FA5}">
                      <a16:colId xmlns:a16="http://schemas.microsoft.com/office/drawing/2014/main" val="20001"/>
                    </a:ext>
                  </a:extLst>
                </a:gridCol>
              </a:tblGrid>
              <a:tr h="902970">
                <a:tc>
                  <a:txBody>
                    <a:bodyPr/>
                    <a:lstStyle/>
                    <a:p>
                      <a:pPr algn="ctr"/>
                      <a:r>
                        <a:rPr lang="en-US" sz="2800" b="1" kern="1200" dirty="0">
                          <a:solidFill>
                            <a:srgbClr val="950318"/>
                          </a:solidFill>
                          <a:effectLst/>
                        </a:rPr>
                        <a:t>4,235.45</a:t>
                      </a:r>
                    </a:p>
                    <a:p>
                      <a:pPr algn="ctr"/>
                      <a:endParaRPr lang="en-US" sz="1400" kern="1200" dirty="0">
                        <a:effectLst/>
                      </a:endParaRPr>
                    </a:p>
                    <a:p>
                      <a:pPr algn="ctr"/>
                      <a:r>
                        <a:rPr lang="en-US" sz="1400" dirty="0">
                          <a:latin typeface="Open Sans"/>
                        </a:rPr>
                        <a:t>Total  APMC Fee</a:t>
                      </a:r>
                    </a:p>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A3376B39-BD91-2BB7-E2EF-AE066D73CF8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18520" y="3120391"/>
            <a:ext cx="754381" cy="7320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2" name="Round Diagonal Corner Rectangle 21">
            <a:extLst>
              <a:ext uri="{FF2B5EF4-FFF2-40B4-BE49-F238E27FC236}">
                <a16:creationId xmlns:a16="http://schemas.microsoft.com/office/drawing/2014/main" id="{EAA6630E-AC67-9347-4C28-98281A976844}"/>
              </a:ext>
            </a:extLst>
          </p:cNvPr>
          <p:cNvSpPr/>
          <p:nvPr/>
        </p:nvSpPr>
        <p:spPr>
          <a:xfrm>
            <a:off x="9338309" y="4537710"/>
            <a:ext cx="2548891" cy="109728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aphicFrame>
        <p:nvGraphicFramePr>
          <p:cNvPr id="33" name="Table 32">
            <a:extLst>
              <a:ext uri="{FF2B5EF4-FFF2-40B4-BE49-F238E27FC236}">
                <a16:creationId xmlns:a16="http://schemas.microsoft.com/office/drawing/2014/main" id="{840C4A77-C21F-C0DA-D9A0-7FF5260A5835}"/>
              </a:ext>
            </a:extLst>
          </p:cNvPr>
          <p:cNvGraphicFramePr>
            <a:graphicFrameLocks noGrp="1"/>
          </p:cNvGraphicFramePr>
          <p:nvPr>
            <p:extLst>
              <p:ext uri="{D42A27DB-BD31-4B8C-83A1-F6EECF244321}">
                <p14:modId xmlns:p14="http://schemas.microsoft.com/office/powerpoint/2010/main" val="220047340"/>
              </p:ext>
            </p:extLst>
          </p:nvPr>
        </p:nvGraphicFramePr>
        <p:xfrm>
          <a:off x="9338309" y="4634865"/>
          <a:ext cx="2548891" cy="902970"/>
        </p:xfrm>
        <a:graphic>
          <a:graphicData uri="http://schemas.openxmlformats.org/drawingml/2006/table">
            <a:tbl>
              <a:tblPr firstRow="1" bandRow="1">
                <a:tableStyleId>{2D5ABB26-0587-4C30-8999-92F81FD0307C}</a:tableStyleId>
              </a:tblPr>
              <a:tblGrid>
                <a:gridCol w="1623060">
                  <a:extLst>
                    <a:ext uri="{9D8B030D-6E8A-4147-A177-3AD203B41FA5}">
                      <a16:colId xmlns:a16="http://schemas.microsoft.com/office/drawing/2014/main" val="20000"/>
                    </a:ext>
                  </a:extLst>
                </a:gridCol>
                <a:gridCol w="925831">
                  <a:extLst>
                    <a:ext uri="{9D8B030D-6E8A-4147-A177-3AD203B41FA5}">
                      <a16:colId xmlns:a16="http://schemas.microsoft.com/office/drawing/2014/main" val="20001"/>
                    </a:ext>
                  </a:extLst>
                </a:gridCol>
              </a:tblGrid>
              <a:tr h="902970">
                <a:tc>
                  <a:txBody>
                    <a:bodyPr/>
                    <a:lstStyle/>
                    <a:p>
                      <a:pPr algn="ctr"/>
                      <a:r>
                        <a:rPr lang="en-US" sz="2400" b="1" kern="1200" dirty="0">
                          <a:solidFill>
                            <a:srgbClr val="950318"/>
                          </a:solidFill>
                          <a:effectLst/>
                          <a:latin typeface="+mn-lt"/>
                          <a:ea typeface="+mn-ea"/>
                          <a:cs typeface="+mn-cs"/>
                        </a:rPr>
                        <a:t>503.14</a:t>
                      </a:r>
                    </a:p>
                    <a:p>
                      <a:pPr algn="ctr"/>
                      <a:endParaRPr lang="en-US" sz="1400" kern="1200" dirty="0">
                        <a:effectLst/>
                      </a:endParaRPr>
                    </a:p>
                    <a:p>
                      <a:pPr marL="0" algn="ctr" defTabSz="914400" rtl="0" eaLnBrk="1" latinLnBrk="0" hangingPunct="1"/>
                      <a:r>
                        <a:rPr lang="en-US" sz="1400" kern="1200" dirty="0" err="1">
                          <a:solidFill>
                            <a:schemeClr val="tx1"/>
                          </a:solidFill>
                          <a:latin typeface="Open Sans"/>
                          <a:ea typeface="+mn-ea"/>
                          <a:cs typeface="+mn-cs"/>
                        </a:rPr>
                        <a:t>Nirashrit</a:t>
                      </a:r>
                      <a:r>
                        <a:rPr lang="en-US" sz="1400" kern="1200" dirty="0">
                          <a:solidFill>
                            <a:schemeClr val="tx1"/>
                          </a:solidFill>
                          <a:latin typeface="Open Sans"/>
                          <a:ea typeface="+mn-ea"/>
                          <a:cs typeface="+mn-cs"/>
                        </a:rPr>
                        <a:t> Fee</a:t>
                      </a:r>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36" name="Picture 35">
            <a:extLst>
              <a:ext uri="{FF2B5EF4-FFF2-40B4-BE49-F238E27FC236}">
                <a16:creationId xmlns:a16="http://schemas.microsoft.com/office/drawing/2014/main" id="{043451C0-26B3-5A17-6300-F4D92A04B3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18519" y="4694611"/>
            <a:ext cx="808124" cy="7332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7" name="TextBox 36">
            <a:extLst>
              <a:ext uri="{FF2B5EF4-FFF2-40B4-BE49-F238E27FC236}">
                <a16:creationId xmlns:a16="http://schemas.microsoft.com/office/drawing/2014/main" id="{0AF629D0-AAFF-9D08-3355-9E2FDCA62A11}"/>
              </a:ext>
            </a:extLst>
          </p:cNvPr>
          <p:cNvSpPr txBox="1"/>
          <p:nvPr/>
        </p:nvSpPr>
        <p:spPr>
          <a:xfrm>
            <a:off x="9191146" y="1193809"/>
            <a:ext cx="2843231" cy="523220"/>
          </a:xfrm>
          <a:prstGeom prst="rect">
            <a:avLst/>
          </a:prstGeom>
          <a:noFill/>
        </p:spPr>
        <p:txBody>
          <a:bodyPr wrap="square" rtlCol="0">
            <a:spAutoFit/>
          </a:bodyPr>
          <a:lstStyle/>
          <a:p>
            <a:pPr algn="ctr"/>
            <a:r>
              <a:rPr lang="en-US" sz="1400" b="1" dirty="0">
                <a:latin typeface="Open Sans"/>
              </a:rPr>
              <a:t>APMC Fee</a:t>
            </a:r>
          </a:p>
          <a:p>
            <a:pPr algn="ctr"/>
            <a:r>
              <a:rPr lang="en-US" sz="1400" b="1" dirty="0">
                <a:latin typeface="Open Sans"/>
              </a:rPr>
              <a:t>Amount(</a:t>
            </a:r>
            <a:r>
              <a:rPr lang="en-US" sz="1400" b="1" dirty="0" err="1">
                <a:latin typeface="Open Sans"/>
              </a:rPr>
              <a:t>cr</a:t>
            </a:r>
            <a:r>
              <a:rPr lang="en-US" sz="1400" b="1" dirty="0">
                <a:latin typeface="Open Sans"/>
              </a:rPr>
              <a:t>)</a:t>
            </a:r>
            <a:endParaRPr lang="en-US" sz="1400" dirty="0">
              <a:latin typeface="Open Sans"/>
            </a:endParaRPr>
          </a:p>
        </p:txBody>
      </p:sp>
      <p:sp>
        <p:nvSpPr>
          <p:cNvPr id="38" name="Right Arrow 27">
            <a:extLst>
              <a:ext uri="{FF2B5EF4-FFF2-40B4-BE49-F238E27FC236}">
                <a16:creationId xmlns:a16="http://schemas.microsoft.com/office/drawing/2014/main" id="{5F98869A-B40A-2C1E-8CEC-4309E2EF126F}"/>
              </a:ext>
            </a:extLst>
          </p:cNvPr>
          <p:cNvSpPr/>
          <p:nvPr/>
        </p:nvSpPr>
        <p:spPr>
          <a:xfrm rot="5400000" flipV="1">
            <a:off x="9894669" y="2299435"/>
            <a:ext cx="1300491" cy="13569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C2CEAE98-2E61-FC6F-231F-3C5D56531897}"/>
              </a:ext>
            </a:extLst>
          </p:cNvPr>
          <p:cNvSpPr txBox="1"/>
          <p:nvPr/>
        </p:nvSpPr>
        <p:spPr>
          <a:xfrm>
            <a:off x="1463045" y="6081524"/>
            <a:ext cx="5333903" cy="400110"/>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Source : e-</a:t>
            </a:r>
            <a:r>
              <a:rPr lang="en-US" sz="2000" i="1" dirty="0" err="1">
                <a:latin typeface="Times New Roman" panose="02020603050405020304" pitchFamily="18" charset="0"/>
                <a:cs typeface="Times New Roman" panose="02020603050405020304" pitchFamily="18" charset="0"/>
              </a:rPr>
              <a:t>Anugya</a:t>
            </a:r>
            <a:r>
              <a:rPr lang="en-US" sz="2000" i="1" dirty="0">
                <a:latin typeface="Times New Roman" panose="02020603050405020304" pitchFamily="18" charset="0"/>
                <a:cs typeface="Times New Roman" panose="02020603050405020304" pitchFamily="18" charset="0"/>
              </a:rPr>
              <a:t> portal (as on 15/09/2023)</a:t>
            </a:r>
          </a:p>
        </p:txBody>
      </p:sp>
      <p:pic>
        <p:nvPicPr>
          <p:cNvPr id="25" name="Picture 24">
            <a:extLst>
              <a:ext uri="{FF2B5EF4-FFF2-40B4-BE49-F238E27FC236}">
                <a16:creationId xmlns:a16="http://schemas.microsoft.com/office/drawing/2014/main" id="{4D35A56B-1FEC-D959-EA96-0D2C5C8C6A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93769" y="1534299"/>
            <a:ext cx="1269841" cy="11174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6" name="TextBox 25"/>
          <p:cNvSpPr txBox="1"/>
          <p:nvPr/>
        </p:nvSpPr>
        <p:spPr>
          <a:xfrm>
            <a:off x="0" y="6488668"/>
            <a:ext cx="12192000" cy="369332"/>
          </a:xfrm>
          <a:prstGeom prst="rect">
            <a:avLst/>
          </a:prstGeom>
          <a:noFill/>
        </p:spPr>
        <p:txBody>
          <a:bodyPr wrap="square" rtlCol="0">
            <a:spAutoFit/>
          </a:bodyPr>
          <a:lstStyle/>
          <a:p>
            <a:pPr algn="ctr"/>
            <a:r>
              <a:rPr lang="en-US" b="1" dirty="0"/>
              <a:t>12</a:t>
            </a:r>
          </a:p>
        </p:txBody>
      </p:sp>
    </p:spTree>
    <p:extLst>
      <p:ext uri="{BB962C8B-B14F-4D97-AF65-F5344CB8AC3E}">
        <p14:creationId xmlns:p14="http://schemas.microsoft.com/office/powerpoint/2010/main" val="380616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39BBA57-A350-E67E-E888-B9331B919BB3}"/>
              </a:ext>
            </a:extLst>
          </p:cNvPr>
          <p:cNvSpPr txBox="1"/>
          <p:nvPr/>
        </p:nvSpPr>
        <p:spPr>
          <a:xfrm>
            <a:off x="828704" y="5287398"/>
            <a:ext cx="5333903" cy="400110"/>
          </a:xfrm>
          <a:prstGeom prst="rect">
            <a:avLst/>
          </a:prstGeom>
          <a:noFill/>
        </p:spPr>
        <p:txBody>
          <a:bodyPr wrap="square">
            <a:spAutoFit/>
          </a:bodyPr>
          <a:lstStyle/>
          <a:p>
            <a:r>
              <a:rPr lang="en-US" sz="2000" i="1" dirty="0">
                <a:latin typeface="Times New Roman" panose="02020603050405020304" pitchFamily="18" charset="0"/>
                <a:cs typeface="Times New Roman" panose="02020603050405020304" pitchFamily="18" charset="0"/>
              </a:rPr>
              <a:t>Source : e-</a:t>
            </a:r>
            <a:r>
              <a:rPr lang="en-US" sz="2000" i="1" dirty="0" err="1">
                <a:latin typeface="Times New Roman" panose="02020603050405020304" pitchFamily="18" charset="0"/>
                <a:cs typeface="Times New Roman" panose="02020603050405020304" pitchFamily="18" charset="0"/>
              </a:rPr>
              <a:t>Anugya</a:t>
            </a:r>
            <a:r>
              <a:rPr lang="en-US" sz="2000" i="1" dirty="0">
                <a:latin typeface="Times New Roman" panose="02020603050405020304" pitchFamily="18" charset="0"/>
                <a:cs typeface="Times New Roman" panose="02020603050405020304" pitchFamily="18" charset="0"/>
              </a:rPr>
              <a:t> portal (as on 15/09/2023)</a:t>
            </a:r>
          </a:p>
        </p:txBody>
      </p:sp>
      <p:pic>
        <p:nvPicPr>
          <p:cNvPr id="3" name="Picture 4" descr="Government of Madhya Pradesh | LinkedIn">
            <a:extLst>
              <a:ext uri="{FF2B5EF4-FFF2-40B4-BE49-F238E27FC236}">
                <a16:creationId xmlns:a16="http://schemas.microsoft.com/office/drawing/2014/main" id="{42A2D26B-210E-B9F3-6C13-FE98EE343A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ICLogo.png">
            <a:extLst>
              <a:ext uri="{FF2B5EF4-FFF2-40B4-BE49-F238E27FC236}">
                <a16:creationId xmlns:a16="http://schemas.microsoft.com/office/drawing/2014/main" id="{A8B0E37C-E529-1364-70AA-F00C37EA5781}"/>
              </a:ext>
            </a:extLst>
          </p:cNvPr>
          <p:cNvPicPr>
            <a:picLocks noChangeAspect="1"/>
          </p:cNvPicPr>
          <p:nvPr/>
        </p:nvPicPr>
        <p:blipFill>
          <a:blip r:embed="rId4" cstate="print"/>
          <a:stretch>
            <a:fillRect/>
          </a:stretch>
        </p:blipFill>
        <p:spPr>
          <a:xfrm>
            <a:off x="10967785" y="6591216"/>
            <a:ext cx="649455" cy="207000"/>
          </a:xfrm>
          <a:prstGeom prst="rect">
            <a:avLst/>
          </a:prstGeom>
        </p:spPr>
      </p:pic>
      <p:cxnSp>
        <p:nvCxnSpPr>
          <p:cNvPr id="18" name="Straight Connector 17">
            <a:extLst>
              <a:ext uri="{FF2B5EF4-FFF2-40B4-BE49-F238E27FC236}">
                <a16:creationId xmlns:a16="http://schemas.microsoft.com/office/drawing/2014/main" id="{6BE71442-72CF-F0DA-C550-FD6E451B7122}"/>
              </a:ext>
            </a:extLst>
          </p:cNvPr>
          <p:cNvCxnSpPr>
            <a:cxnSpLocks/>
          </p:cNvCxnSpPr>
          <p:nvPr/>
        </p:nvCxnSpPr>
        <p:spPr>
          <a:xfrm>
            <a:off x="6151085" y="893887"/>
            <a:ext cx="0" cy="577135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358F5868-69DB-B96F-C06D-84C695C246C3}"/>
              </a:ext>
            </a:extLst>
          </p:cNvPr>
          <p:cNvGraphicFramePr>
            <a:graphicFrameLocks/>
          </p:cNvGraphicFramePr>
          <p:nvPr>
            <p:extLst>
              <p:ext uri="{D42A27DB-BD31-4B8C-83A1-F6EECF244321}">
                <p14:modId xmlns:p14="http://schemas.microsoft.com/office/powerpoint/2010/main" val="607649481"/>
              </p:ext>
            </p:extLst>
          </p:nvPr>
        </p:nvGraphicFramePr>
        <p:xfrm>
          <a:off x="6257064" y="1391684"/>
          <a:ext cx="5333905" cy="37010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3CEB9DB2-1789-4D45-8D51-800F30DC43B8}"/>
              </a:ext>
            </a:extLst>
          </p:cNvPr>
          <p:cNvGraphicFramePr>
            <a:graphicFrameLocks/>
          </p:cNvGraphicFramePr>
          <p:nvPr>
            <p:extLst>
              <p:ext uri="{D42A27DB-BD31-4B8C-83A1-F6EECF244321}">
                <p14:modId xmlns:p14="http://schemas.microsoft.com/office/powerpoint/2010/main" val="1886958404"/>
              </p:ext>
            </p:extLst>
          </p:nvPr>
        </p:nvGraphicFramePr>
        <p:xfrm>
          <a:off x="601031" y="1235591"/>
          <a:ext cx="5333906" cy="4013200"/>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81A82106-25A8-91ED-7A0E-69EED99FE7B5}"/>
              </a:ext>
            </a:extLst>
          </p:cNvPr>
          <p:cNvSpPr txBox="1"/>
          <p:nvPr/>
        </p:nvSpPr>
        <p:spPr>
          <a:xfrm>
            <a:off x="488337" y="309112"/>
            <a:ext cx="9934591" cy="584775"/>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E-Anugya and Bhugtan Patrak  </a:t>
            </a:r>
          </a:p>
        </p:txBody>
      </p:sp>
      <p:sp>
        <p:nvSpPr>
          <p:cNvPr id="9" name="TextBox 8"/>
          <p:cNvSpPr txBox="1"/>
          <p:nvPr/>
        </p:nvSpPr>
        <p:spPr>
          <a:xfrm>
            <a:off x="0" y="6488668"/>
            <a:ext cx="12192000" cy="369332"/>
          </a:xfrm>
          <a:prstGeom prst="rect">
            <a:avLst/>
          </a:prstGeom>
          <a:noFill/>
        </p:spPr>
        <p:txBody>
          <a:bodyPr wrap="square" rtlCol="0">
            <a:spAutoFit/>
          </a:bodyPr>
          <a:lstStyle/>
          <a:p>
            <a:pPr algn="ctr"/>
            <a:r>
              <a:rPr lang="en-US" b="1" dirty="0"/>
              <a:t>13</a:t>
            </a:r>
          </a:p>
        </p:txBody>
      </p:sp>
    </p:spTree>
    <p:extLst>
      <p:ext uri="{BB962C8B-B14F-4D97-AF65-F5344CB8AC3E}">
        <p14:creationId xmlns:p14="http://schemas.microsoft.com/office/powerpoint/2010/main" val="222545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overnment of Madhya Pradesh | LinkedIn">
            <a:extLst>
              <a:ext uri="{FF2B5EF4-FFF2-40B4-BE49-F238E27FC236}">
                <a16:creationId xmlns:a16="http://schemas.microsoft.com/office/drawing/2014/main" id="{42A2D26B-210E-B9F3-6C13-FE98EE343A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ICLogo.png">
            <a:extLst>
              <a:ext uri="{FF2B5EF4-FFF2-40B4-BE49-F238E27FC236}">
                <a16:creationId xmlns:a16="http://schemas.microsoft.com/office/drawing/2014/main" id="{A8B0E37C-E529-1364-70AA-F00C37EA5781}"/>
              </a:ext>
            </a:extLst>
          </p:cNvPr>
          <p:cNvPicPr>
            <a:picLocks noChangeAspect="1"/>
          </p:cNvPicPr>
          <p:nvPr/>
        </p:nvPicPr>
        <p:blipFill>
          <a:blip r:embed="rId4" cstate="print"/>
          <a:stretch>
            <a:fillRect/>
          </a:stretch>
        </p:blipFill>
        <p:spPr>
          <a:xfrm>
            <a:off x="10967785" y="6591216"/>
            <a:ext cx="649455" cy="207000"/>
          </a:xfrm>
          <a:prstGeom prst="rect">
            <a:avLst/>
          </a:prstGeom>
        </p:spPr>
      </p:pic>
      <p:cxnSp>
        <p:nvCxnSpPr>
          <p:cNvPr id="18" name="Straight Connector 17">
            <a:extLst>
              <a:ext uri="{FF2B5EF4-FFF2-40B4-BE49-F238E27FC236}">
                <a16:creationId xmlns:a16="http://schemas.microsoft.com/office/drawing/2014/main" id="{6BE71442-72CF-F0DA-C550-FD6E451B7122}"/>
              </a:ext>
            </a:extLst>
          </p:cNvPr>
          <p:cNvCxnSpPr>
            <a:cxnSpLocks/>
          </p:cNvCxnSpPr>
          <p:nvPr/>
        </p:nvCxnSpPr>
        <p:spPr>
          <a:xfrm>
            <a:off x="4091527" y="975132"/>
            <a:ext cx="0" cy="577135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0CEA1FB-3FD9-602A-8AE0-C4694B8D587B}"/>
              </a:ext>
            </a:extLst>
          </p:cNvPr>
          <p:cNvSpPr txBox="1"/>
          <p:nvPr/>
        </p:nvSpPr>
        <p:spPr>
          <a:xfrm>
            <a:off x="432881" y="309112"/>
            <a:ext cx="6157608" cy="584775"/>
          </a:xfrm>
          <a:prstGeom prst="rect">
            <a:avLst/>
          </a:prstGeom>
          <a:noFill/>
        </p:spPr>
        <p:txBody>
          <a:bodyPr wrap="square">
            <a:spAutoFit/>
          </a:bodyPr>
          <a:lstStyle/>
          <a:p>
            <a:r>
              <a:rPr lang="en-GB" sz="3200" b="1" dirty="0">
                <a:latin typeface="Times New Roman" panose="02020603050405020304" pitchFamily="18" charset="0"/>
                <a:ea typeface="Open Sans Extrabold" panose="020B0906030804020204" pitchFamily="34" charset="0"/>
                <a:cs typeface="Times New Roman" panose="02020603050405020304" pitchFamily="18" charset="0"/>
              </a:rPr>
              <a:t>Awards &amp; Accolades</a:t>
            </a:r>
            <a:endParaRPr lang="en-US" sz="3200" dirty="0">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7A1D644F-5A37-F7CF-D952-6664499A5844}"/>
              </a:ext>
            </a:extLst>
          </p:cNvPr>
          <p:cNvPicPr>
            <a:picLocks noChangeAspect="1" noChangeArrowheads="1"/>
          </p:cNvPicPr>
          <p:nvPr/>
        </p:nvPicPr>
        <p:blipFill>
          <a:blip r:embed="rId5" cstate="print"/>
          <a:srcRect/>
          <a:stretch>
            <a:fillRect/>
          </a:stretch>
        </p:blipFill>
        <p:spPr bwMode="auto">
          <a:xfrm>
            <a:off x="409298" y="2365418"/>
            <a:ext cx="3493449" cy="4154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8" name="Straight Connector 7">
            <a:extLst>
              <a:ext uri="{FF2B5EF4-FFF2-40B4-BE49-F238E27FC236}">
                <a16:creationId xmlns:a16="http://schemas.microsoft.com/office/drawing/2014/main" id="{4A20BE09-8644-E634-37D6-FC1694FC1EEB}"/>
              </a:ext>
            </a:extLst>
          </p:cNvPr>
          <p:cNvCxnSpPr>
            <a:cxnSpLocks/>
          </p:cNvCxnSpPr>
          <p:nvPr/>
        </p:nvCxnSpPr>
        <p:spPr>
          <a:xfrm>
            <a:off x="7512996" y="1086642"/>
            <a:ext cx="0" cy="577135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BF2DCCE8-6EC6-C5FE-32EE-53E4FE512637}"/>
              </a:ext>
            </a:extLst>
          </p:cNvPr>
          <p:cNvPicPr>
            <a:picLocks noChangeAspect="1" noChangeArrowheads="1"/>
          </p:cNvPicPr>
          <p:nvPr/>
        </p:nvPicPr>
        <p:blipFill>
          <a:blip r:embed="rId6" cstate="print"/>
          <a:srcRect/>
          <a:stretch>
            <a:fillRect/>
          </a:stretch>
        </p:blipFill>
        <p:spPr bwMode="auto">
          <a:xfrm>
            <a:off x="4204107" y="2365418"/>
            <a:ext cx="3202863" cy="41609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trophy.jpg">
            <a:extLst>
              <a:ext uri="{FF2B5EF4-FFF2-40B4-BE49-F238E27FC236}">
                <a16:creationId xmlns:a16="http://schemas.microsoft.com/office/drawing/2014/main" id="{94CA36F2-56DD-9A94-1D3E-0167C22BFE60}"/>
              </a:ext>
            </a:extLst>
          </p:cNvPr>
          <p:cNvPicPr/>
          <p:nvPr/>
        </p:nvPicPr>
        <p:blipFill>
          <a:blip r:embed="rId7" cstate="print"/>
          <a:stretch>
            <a:fillRect/>
          </a:stretch>
        </p:blipFill>
        <p:spPr>
          <a:xfrm>
            <a:off x="7874923" y="2365418"/>
            <a:ext cx="3742316" cy="40107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 Box 10">
            <a:extLst>
              <a:ext uri="{FF2B5EF4-FFF2-40B4-BE49-F238E27FC236}">
                <a16:creationId xmlns:a16="http://schemas.microsoft.com/office/drawing/2014/main" id="{0E9C8CC1-0D80-7D24-F23E-1D7C3CDBD477}"/>
              </a:ext>
            </a:extLst>
          </p:cNvPr>
          <p:cNvSpPr txBox="1">
            <a:spLocks noChangeArrowheads="1"/>
          </p:cNvSpPr>
          <p:nvPr/>
        </p:nvSpPr>
        <p:spPr bwMode="auto">
          <a:xfrm>
            <a:off x="432881" y="1178296"/>
            <a:ext cx="3607492" cy="984885"/>
          </a:xfrm>
          <a:prstGeom prst="rect">
            <a:avLst/>
          </a:prstGeom>
          <a:noFill/>
          <a:ln w="9525">
            <a:noFill/>
            <a:miter lim="800000"/>
            <a:headEnd/>
            <a:tailEnd/>
          </a:ln>
        </p:spPr>
        <p:txBody>
          <a:bodyPr wrap="square" lIns="60960" tIns="30480" rIns="60960" bIns="30480" anchor="ctr">
            <a:spAutoFit/>
          </a:bodyPr>
          <a:lstStyle/>
          <a:p>
            <a:pPr algn="just"/>
            <a:r>
              <a:rPr lang="en-US" sz="2000" b="1" i="1" dirty="0">
                <a:solidFill>
                  <a:schemeClr val="accent1"/>
                </a:solidFill>
                <a:latin typeface="Times New Roman" panose="02020603050405020304" pitchFamily="18" charset="0"/>
                <a:ea typeface="Source Sans Pro ExtraLight" panose="020B0303030403020204" pitchFamily="34" charset="0"/>
                <a:cs typeface="Times New Roman" panose="02020603050405020304" pitchFamily="18" charset="0"/>
              </a:rPr>
              <a:t>CSI SIG e-Governance Award of Recognition 2019 for the Project e-ANUGYA</a:t>
            </a:r>
          </a:p>
        </p:txBody>
      </p:sp>
      <p:sp>
        <p:nvSpPr>
          <p:cNvPr id="13" name="Text Box 10">
            <a:extLst>
              <a:ext uri="{FF2B5EF4-FFF2-40B4-BE49-F238E27FC236}">
                <a16:creationId xmlns:a16="http://schemas.microsoft.com/office/drawing/2014/main" id="{986EF47E-41B5-4CCB-82F7-F2956CD73353}"/>
              </a:ext>
            </a:extLst>
          </p:cNvPr>
          <p:cNvSpPr txBox="1">
            <a:spLocks noChangeArrowheads="1"/>
          </p:cNvSpPr>
          <p:nvPr/>
        </p:nvSpPr>
        <p:spPr bwMode="auto">
          <a:xfrm>
            <a:off x="4332051" y="1110343"/>
            <a:ext cx="3074919" cy="984885"/>
          </a:xfrm>
          <a:prstGeom prst="rect">
            <a:avLst/>
          </a:prstGeom>
          <a:noFill/>
          <a:ln w="9525">
            <a:noFill/>
            <a:miter lim="800000"/>
            <a:headEnd/>
            <a:tailEnd/>
          </a:ln>
        </p:spPr>
        <p:txBody>
          <a:bodyPr wrap="square" lIns="60960" tIns="30480" rIns="60960" bIns="30480" anchor="ctr">
            <a:spAutoFit/>
          </a:bodyPr>
          <a:lstStyle/>
          <a:p>
            <a:pPr algn="just"/>
            <a:r>
              <a:rPr lang="en-US" sz="2000" b="1" i="1" dirty="0">
                <a:solidFill>
                  <a:schemeClr val="accent1"/>
                </a:solidFill>
                <a:latin typeface="Times New Roman" panose="02020603050405020304" pitchFamily="18" charset="0"/>
                <a:ea typeface="Source Sans Pro ExtraLight" panose="020B0303030403020204" pitchFamily="34" charset="0"/>
                <a:cs typeface="Times New Roman" panose="02020603050405020304" pitchFamily="18" charset="0"/>
              </a:rPr>
              <a:t>SKOCH Silver Award 2020 for the Project eMANDI and eANUGYA</a:t>
            </a:r>
          </a:p>
        </p:txBody>
      </p:sp>
      <p:sp>
        <p:nvSpPr>
          <p:cNvPr id="14" name="Text Box 10">
            <a:extLst>
              <a:ext uri="{FF2B5EF4-FFF2-40B4-BE49-F238E27FC236}">
                <a16:creationId xmlns:a16="http://schemas.microsoft.com/office/drawing/2014/main" id="{DB07DBC6-B517-85E2-BA02-146DEBA78C86}"/>
              </a:ext>
            </a:extLst>
          </p:cNvPr>
          <p:cNvSpPr txBox="1">
            <a:spLocks noChangeArrowheads="1"/>
          </p:cNvSpPr>
          <p:nvPr/>
        </p:nvSpPr>
        <p:spPr bwMode="auto">
          <a:xfrm>
            <a:off x="7697795" y="1150008"/>
            <a:ext cx="3919444" cy="984885"/>
          </a:xfrm>
          <a:prstGeom prst="rect">
            <a:avLst/>
          </a:prstGeom>
          <a:noFill/>
          <a:ln w="9525">
            <a:noFill/>
            <a:miter lim="800000"/>
            <a:headEnd/>
            <a:tailEnd/>
          </a:ln>
        </p:spPr>
        <p:txBody>
          <a:bodyPr wrap="square" lIns="60960" tIns="30480" rIns="60960" bIns="30480" anchor="ctr">
            <a:spAutoFit/>
          </a:bodyPr>
          <a:lstStyle/>
          <a:p>
            <a:pPr algn="just"/>
            <a:r>
              <a:rPr lang="en-US" sz="2000" b="1" i="1" dirty="0">
                <a:solidFill>
                  <a:schemeClr val="accent1"/>
                </a:solidFill>
                <a:latin typeface="Times New Roman" panose="02020603050405020304" pitchFamily="18" charset="0"/>
                <a:ea typeface="Source Sans Pro ExtraLight" panose="020B0303030403020204" pitchFamily="34" charset="0"/>
                <a:cs typeface="Times New Roman" panose="02020603050405020304" pitchFamily="18" charset="0"/>
              </a:rPr>
              <a:t>CSI SIG e-Governance Award of Appreciation 2022 for M.P Farm Gate App</a:t>
            </a:r>
          </a:p>
        </p:txBody>
      </p:sp>
      <p:sp>
        <p:nvSpPr>
          <p:cNvPr id="15" name="TextBox 14"/>
          <p:cNvSpPr txBox="1"/>
          <p:nvPr/>
        </p:nvSpPr>
        <p:spPr>
          <a:xfrm>
            <a:off x="0" y="6488668"/>
            <a:ext cx="12192000" cy="369332"/>
          </a:xfrm>
          <a:prstGeom prst="rect">
            <a:avLst/>
          </a:prstGeom>
          <a:noFill/>
        </p:spPr>
        <p:txBody>
          <a:bodyPr wrap="square" rtlCol="0">
            <a:spAutoFit/>
          </a:bodyPr>
          <a:lstStyle/>
          <a:p>
            <a:pPr algn="ctr"/>
            <a:r>
              <a:rPr lang="en-US" b="1" dirty="0"/>
              <a:t>14</a:t>
            </a:r>
          </a:p>
        </p:txBody>
      </p:sp>
    </p:spTree>
    <p:extLst>
      <p:ext uri="{BB962C8B-B14F-4D97-AF65-F5344CB8AC3E}">
        <p14:creationId xmlns:p14="http://schemas.microsoft.com/office/powerpoint/2010/main" val="20495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1"/>
            <a:ext cx="12192000" cy="6858000"/>
          </a:xfrm>
          <a:prstGeom prst="rect">
            <a:avLst/>
          </a:prstGeom>
          <a:ln w="127000" cap="rnd">
            <a:noFill/>
          </a:ln>
          <a:effectLst/>
          <a:scene3d>
            <a:camera prst="orthographicFront">
              <a:rot lat="0" lon="0" rev="0"/>
            </a:camera>
            <a:lightRig rig="chilly" dir="t">
              <a:rot lat="0" lon="0" rev="18480000"/>
            </a:lightRig>
          </a:scene3d>
          <a:sp3d prstMaterial="clear">
            <a:bevelT h="63500"/>
          </a:sp3d>
        </p:spPr>
      </p:pic>
      <p:sp>
        <p:nvSpPr>
          <p:cNvPr id="8" name="Text Box 7"/>
          <p:cNvSpPr txBox="1">
            <a:spLocks noChangeArrowheads="1"/>
          </p:cNvSpPr>
          <p:nvPr/>
        </p:nvSpPr>
        <p:spPr bwMode="auto">
          <a:xfrm>
            <a:off x="2924025" y="2890391"/>
            <a:ext cx="6343961" cy="1077218"/>
          </a:xfrm>
          <a:prstGeom prst="rect">
            <a:avLst/>
          </a:prstGeom>
          <a:noFill/>
          <a:ln w="9525">
            <a:noFill/>
            <a:miter lim="800000"/>
            <a:headEnd/>
            <a:tailEnd/>
          </a:ln>
        </p:spPr>
        <p:txBody>
          <a:bodyPr wrap="square" lIns="60960" tIns="30480" rIns="60960" bIns="30480">
            <a:spAutoFit/>
          </a:bodyPr>
          <a:lstStyle/>
          <a:p>
            <a:pPr algn="ctr" defTabSz="1450904"/>
            <a:r>
              <a:rPr lang="en-CA" sz="6600" b="1" spc="600" dirty="0">
                <a:solidFill>
                  <a:srgbClr val="FF0000"/>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9" name="TextBox 8">
            <a:extLst>
              <a:ext uri="{FF2B5EF4-FFF2-40B4-BE49-F238E27FC236}">
                <a16:creationId xmlns:a16="http://schemas.microsoft.com/office/drawing/2014/main" id="{2756CFA3-D0A6-4386-A4E9-DE9C9EC28F3A}"/>
              </a:ext>
            </a:extLst>
          </p:cNvPr>
          <p:cNvSpPr txBox="1"/>
          <p:nvPr/>
        </p:nvSpPr>
        <p:spPr>
          <a:xfrm>
            <a:off x="3047109" y="3967617"/>
            <a:ext cx="6094207" cy="830997"/>
          </a:xfrm>
          <a:prstGeom prst="rect">
            <a:avLst/>
          </a:prstGeom>
          <a:noFill/>
        </p:spPr>
        <p:txBody>
          <a:bodyPr wrap="square">
            <a:spAutoFit/>
          </a:bodyPr>
          <a:lstStyle/>
          <a:p>
            <a:pPr algn="ctr"/>
            <a:endPar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966355" y="1226127"/>
            <a:ext cx="184731" cy="369332"/>
          </a:xfrm>
          <a:prstGeom prst="rect">
            <a:avLst/>
          </a:prstGeom>
          <a:noFill/>
        </p:spPr>
        <p:txBody>
          <a:bodyPr wrap="none" rtlCol="0">
            <a:spAutoFit/>
          </a:bodyPr>
          <a:lstStyle/>
          <a:p>
            <a:endParaRPr lang="en-US"/>
          </a:p>
        </p:txBody>
      </p:sp>
      <p:sp>
        <p:nvSpPr>
          <p:cNvPr id="4" name="Text Box 10">
            <a:extLst>
              <a:ext uri="{FF2B5EF4-FFF2-40B4-BE49-F238E27FC236}">
                <a16:creationId xmlns:a16="http://schemas.microsoft.com/office/drawing/2014/main" id="{5E4C0BB2-7480-B735-B7D9-96C805FE61F8}"/>
              </a:ext>
            </a:extLst>
          </p:cNvPr>
          <p:cNvSpPr txBox="1">
            <a:spLocks noChangeArrowheads="1"/>
          </p:cNvSpPr>
          <p:nvPr/>
        </p:nvSpPr>
        <p:spPr bwMode="auto">
          <a:xfrm>
            <a:off x="3999376" y="4293705"/>
            <a:ext cx="5722808" cy="1415772"/>
          </a:xfrm>
          <a:prstGeom prst="rect">
            <a:avLst/>
          </a:prstGeom>
          <a:noFill/>
          <a:ln w="9525">
            <a:noFill/>
            <a:miter lim="800000"/>
            <a:headEnd/>
            <a:tailEnd/>
          </a:ln>
        </p:spPr>
        <p:txBody>
          <a:bodyPr wrap="square" lIns="60960" tIns="30480" rIns="60960" bIns="30480" anchor="ctr">
            <a:spAutoFit/>
          </a:bodyPr>
          <a:lstStyle/>
          <a:p>
            <a:pPr algn="just"/>
            <a:r>
              <a:rPr lang="en-US" sz="2200" b="1" dirty="0">
                <a:latin typeface="Times New Roman" panose="02020603050405020304" pitchFamily="18" charset="0"/>
                <a:ea typeface="Source Sans Pro ExtraLight" panose="020B0303030403020204" pitchFamily="34" charset="0"/>
                <a:cs typeface="Times New Roman" panose="02020603050405020304" pitchFamily="18" charset="0"/>
              </a:rPr>
              <a:t>Shriman Shukla, IAS</a:t>
            </a:r>
          </a:p>
          <a:p>
            <a:pPr algn="just"/>
            <a:r>
              <a:rPr lang="en-US" sz="2200" dirty="0">
                <a:latin typeface="Times New Roman" panose="02020603050405020304" pitchFamily="18" charset="0"/>
                <a:ea typeface="Source Sans Pro ExtraLight" panose="020B0303030403020204" pitchFamily="34" charset="0"/>
                <a:cs typeface="Times New Roman" panose="02020603050405020304" pitchFamily="18" charset="0"/>
              </a:rPr>
              <a:t>Commissioner cum Managing Director, </a:t>
            </a:r>
          </a:p>
          <a:p>
            <a:pPr algn="just"/>
            <a:r>
              <a:rPr lang="en-US" sz="2200" dirty="0">
                <a:latin typeface="Times New Roman" panose="02020603050405020304" pitchFamily="18" charset="0"/>
                <a:ea typeface="Source Sans Pro ExtraLight" panose="020B0303030403020204" pitchFamily="34" charset="0"/>
                <a:cs typeface="Times New Roman" panose="02020603050405020304" pitchFamily="18" charset="0"/>
              </a:rPr>
              <a:t>Madhya Pradesh State Agricultural Marketing Board (MPSAMB), BHOPAL (M.P.)</a:t>
            </a:r>
          </a:p>
        </p:txBody>
      </p:sp>
      <p:sp>
        <p:nvSpPr>
          <p:cNvPr id="7" name="TextBox 6"/>
          <p:cNvSpPr txBox="1"/>
          <p:nvPr/>
        </p:nvSpPr>
        <p:spPr>
          <a:xfrm>
            <a:off x="0" y="6488668"/>
            <a:ext cx="12192000" cy="369332"/>
          </a:xfrm>
          <a:prstGeom prst="rect">
            <a:avLst/>
          </a:prstGeom>
          <a:noFill/>
        </p:spPr>
        <p:txBody>
          <a:bodyPr wrap="square" rtlCol="0">
            <a:spAutoFit/>
          </a:bodyPr>
          <a:lstStyle/>
          <a:p>
            <a:pPr algn="ctr"/>
            <a:r>
              <a:rPr lang="en-US" b="1" dirty="0"/>
              <a:t>15</a:t>
            </a:r>
          </a:p>
        </p:txBody>
      </p:sp>
    </p:spTree>
    <p:extLst>
      <p:ext uri="{BB962C8B-B14F-4D97-AF65-F5344CB8AC3E}">
        <p14:creationId xmlns:p14="http://schemas.microsoft.com/office/powerpoint/2010/main" val="13830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B499E7-3933-02AB-9E06-E87BA0F7213A}"/>
              </a:ext>
            </a:extLst>
          </p:cNvPr>
          <p:cNvSpPr/>
          <p:nvPr/>
        </p:nvSpPr>
        <p:spPr>
          <a:xfrm>
            <a:off x="717555" y="1118869"/>
            <a:ext cx="10544175" cy="10618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spcBef>
                <a:spcPts val="1000"/>
              </a:spcBef>
              <a:defRPr/>
            </a:pPr>
            <a:r>
              <a:rPr lang="en-US" altLang="en-US" sz="2100" dirty="0">
                <a:latin typeface="Times New Roman" panose="02020603050405020304" pitchFamily="18" charset="0"/>
                <a:ea typeface="Source Sans Pro Black" panose="020B0803030403020204" pitchFamily="34" charset="0"/>
                <a:cs typeface="Times New Roman" panose="02020603050405020304" pitchFamily="18" charset="0"/>
              </a:rPr>
              <a:t>In accordance with the recommendations of the National Agriculture Commission, the M.P. State Agricultural Marketing Board i.e. MPSAMB (also known as Mandi Board) has come into existence w.e.f 1973 under the provisions of M.P. Krishi Upaj Mandi Adhiniyam 1972.</a:t>
            </a:r>
          </a:p>
        </p:txBody>
      </p:sp>
      <p:pic>
        <p:nvPicPr>
          <p:cNvPr id="1026" name="Picture 2" descr="Madhya Pradesh State Agricultural Marketing Board in Arera Hills,Bhopal -  Best Government Organisations in Bhopal - Justdial">
            <a:extLst>
              <a:ext uri="{FF2B5EF4-FFF2-40B4-BE49-F238E27FC236}">
                <a16:creationId xmlns:a16="http://schemas.microsoft.com/office/drawing/2014/main" id="{522C78C4-C5C0-EDCD-9F37-48BE3DA62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020" y="3105351"/>
            <a:ext cx="1892594" cy="1942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 name="Diagram 43">
            <a:extLst>
              <a:ext uri="{FF2B5EF4-FFF2-40B4-BE49-F238E27FC236}">
                <a16:creationId xmlns:a16="http://schemas.microsoft.com/office/drawing/2014/main" id="{E64A6C1D-885A-3F70-5E6D-4FAF81A203F0}"/>
              </a:ext>
            </a:extLst>
          </p:cNvPr>
          <p:cNvGraphicFramePr/>
          <p:nvPr>
            <p:extLst>
              <p:ext uri="{D42A27DB-BD31-4B8C-83A1-F6EECF244321}">
                <p14:modId xmlns:p14="http://schemas.microsoft.com/office/powerpoint/2010/main" val="1960092576"/>
              </p:ext>
            </p:extLst>
          </p:nvPr>
        </p:nvGraphicFramePr>
        <p:xfrm>
          <a:off x="3755293" y="2278359"/>
          <a:ext cx="7200900" cy="4103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5" name="Rectangle: Rounded Corners 44">
            <a:extLst>
              <a:ext uri="{FF2B5EF4-FFF2-40B4-BE49-F238E27FC236}">
                <a16:creationId xmlns:a16="http://schemas.microsoft.com/office/drawing/2014/main" id="{B3550794-4381-EA68-0203-E55AEFB4A9F5}"/>
              </a:ext>
            </a:extLst>
          </p:cNvPr>
          <p:cNvSpPr/>
          <p:nvPr/>
        </p:nvSpPr>
        <p:spPr>
          <a:xfrm>
            <a:off x="7726861" y="2442739"/>
            <a:ext cx="3691729" cy="8269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bg1"/>
                </a:solidFill>
                <a:latin typeface="Times New Roman" panose="02020603050405020304" pitchFamily="18" charset="0"/>
                <a:cs typeface="Times New Roman" panose="02020603050405020304" pitchFamily="18" charset="0"/>
              </a:rPr>
              <a:t>Agriculture Produce Marketing Committee </a:t>
            </a:r>
          </a:p>
        </p:txBody>
      </p:sp>
      <p:sp>
        <p:nvSpPr>
          <p:cNvPr id="46" name="Rectangle: Rounded Corners 45">
            <a:extLst>
              <a:ext uri="{FF2B5EF4-FFF2-40B4-BE49-F238E27FC236}">
                <a16:creationId xmlns:a16="http://schemas.microsoft.com/office/drawing/2014/main" id="{A44C66F1-E2A0-323E-7F27-BAB3F33440E6}"/>
              </a:ext>
            </a:extLst>
          </p:cNvPr>
          <p:cNvSpPr/>
          <p:nvPr/>
        </p:nvSpPr>
        <p:spPr>
          <a:xfrm>
            <a:off x="8119773" y="3916778"/>
            <a:ext cx="3298817" cy="8269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tx1"/>
                </a:solidFill>
                <a:latin typeface="Times New Roman" panose="02020603050405020304" pitchFamily="18" charset="0"/>
                <a:cs typeface="Times New Roman" panose="02020603050405020304" pitchFamily="18" charset="0"/>
              </a:rPr>
              <a:t>APMC - Sub Market </a:t>
            </a:r>
          </a:p>
        </p:txBody>
      </p:sp>
      <p:sp>
        <p:nvSpPr>
          <p:cNvPr id="47" name="Rectangle: Rounded Corners 46">
            <a:extLst>
              <a:ext uri="{FF2B5EF4-FFF2-40B4-BE49-F238E27FC236}">
                <a16:creationId xmlns:a16="http://schemas.microsoft.com/office/drawing/2014/main" id="{4871BF35-FF97-6FC3-8087-61E2E26F6A99}"/>
              </a:ext>
            </a:extLst>
          </p:cNvPr>
          <p:cNvSpPr/>
          <p:nvPr/>
        </p:nvSpPr>
        <p:spPr>
          <a:xfrm>
            <a:off x="7765959" y="5279191"/>
            <a:ext cx="3851282" cy="91229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0" dirty="0">
                <a:solidFill>
                  <a:schemeClr val="tx1"/>
                </a:solidFill>
                <a:latin typeface="Times New Roman" panose="02020603050405020304" pitchFamily="18" charset="0"/>
                <a:cs typeface="Times New Roman" panose="02020603050405020304" pitchFamily="18" charset="0"/>
              </a:rPr>
              <a:t>Agriculture Produce Arrival </a:t>
            </a:r>
          </a:p>
          <a:p>
            <a:pPr algn="ctr"/>
            <a:r>
              <a:rPr lang="en-IN" sz="2100" i="1" dirty="0">
                <a:solidFill>
                  <a:schemeClr val="tx1"/>
                </a:solidFill>
                <a:latin typeface="Times New Roman" panose="02020603050405020304" pitchFamily="18" charset="0"/>
                <a:cs typeface="Times New Roman" panose="02020603050405020304" pitchFamily="18" charset="0"/>
              </a:rPr>
              <a:t>(Lacs Metric ton)</a:t>
            </a:r>
            <a:endParaRPr lang="en-IN" sz="2100" i="1" dirty="0">
              <a:solidFill>
                <a:schemeClr val="tx1"/>
              </a:solidFill>
            </a:endParaRPr>
          </a:p>
          <a:p>
            <a:pPr algn="ctr"/>
            <a:r>
              <a:rPr lang="en-IN" sz="2100" i="1" dirty="0">
                <a:solidFill>
                  <a:schemeClr val="tx1"/>
                </a:solidFill>
                <a:latin typeface="Times New Roman" panose="02020603050405020304" pitchFamily="18" charset="0"/>
                <a:cs typeface="Times New Roman" panose="02020603050405020304" pitchFamily="18" charset="0"/>
              </a:rPr>
              <a:t>(from 2014 to 2023)</a:t>
            </a:r>
          </a:p>
        </p:txBody>
      </p:sp>
      <p:sp>
        <p:nvSpPr>
          <p:cNvPr id="48" name="TextBox 47">
            <a:extLst>
              <a:ext uri="{FF2B5EF4-FFF2-40B4-BE49-F238E27FC236}">
                <a16:creationId xmlns:a16="http://schemas.microsoft.com/office/drawing/2014/main" id="{07857B1D-434B-AD49-BD78-7653B048952D}"/>
              </a:ext>
            </a:extLst>
          </p:cNvPr>
          <p:cNvSpPr txBox="1"/>
          <p:nvPr/>
        </p:nvSpPr>
        <p:spPr>
          <a:xfrm>
            <a:off x="613859" y="369337"/>
            <a:ext cx="9890855" cy="477054"/>
          </a:xfrm>
          <a:prstGeom prst="rect">
            <a:avLst/>
          </a:prstGeom>
          <a:noFill/>
        </p:spPr>
        <p:txBody>
          <a:bodyPr wrap="square" rtlCol="0">
            <a:spAutoFit/>
          </a:bodyPr>
          <a:lstStyle/>
          <a:p>
            <a:r>
              <a:rPr lang="en-IN" sz="2500" b="1" dirty="0">
                <a:latin typeface="Times New Roman" panose="02020603050405020304" pitchFamily="18" charset="0"/>
                <a:cs typeface="Times New Roman" panose="02020603050405020304" pitchFamily="18" charset="0"/>
              </a:rPr>
              <a:t>Madhya Pradesh State Agriculture Marketing Board (MPSAMB)</a:t>
            </a:r>
            <a:endParaRPr lang="en-US" sz="2500" b="1" dirty="0">
              <a:latin typeface="Times New Roman" panose="02020603050405020304" pitchFamily="18" charset="0"/>
              <a:ea typeface="Open Sans Extrabold" panose="020B0906030804020204" pitchFamily="34" charset="0"/>
              <a:cs typeface="Times New Roman" panose="02020603050405020304" pitchFamily="18" charset="0"/>
            </a:endParaRPr>
          </a:p>
        </p:txBody>
      </p:sp>
      <p:pic>
        <p:nvPicPr>
          <p:cNvPr id="50" name="Picture 49" descr="A collage of a city&#10;&#10;Description automatically generated">
            <a:extLst>
              <a:ext uri="{FF2B5EF4-FFF2-40B4-BE49-F238E27FC236}">
                <a16:creationId xmlns:a16="http://schemas.microsoft.com/office/drawing/2014/main" id="{4B763423-C06A-8A93-9327-1605FFB244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859" y="2345677"/>
            <a:ext cx="3851282" cy="3697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Government of Madhya Pradesh | LinkedIn">
            <a:extLst>
              <a:ext uri="{FF2B5EF4-FFF2-40B4-BE49-F238E27FC236}">
                <a16:creationId xmlns:a16="http://schemas.microsoft.com/office/drawing/2014/main" id="{01BD6374-8D59-B46F-9420-D0ABAEC4CF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657" y="6209799"/>
            <a:ext cx="576621" cy="5766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NICLogo.png">
            <a:extLst>
              <a:ext uri="{FF2B5EF4-FFF2-40B4-BE49-F238E27FC236}">
                <a16:creationId xmlns:a16="http://schemas.microsoft.com/office/drawing/2014/main" id="{EF338800-5A46-3915-79DC-25C8F990831E}"/>
              </a:ext>
            </a:extLst>
          </p:cNvPr>
          <p:cNvPicPr>
            <a:picLocks noChangeAspect="1"/>
          </p:cNvPicPr>
          <p:nvPr/>
        </p:nvPicPr>
        <p:blipFill>
          <a:blip r:embed="rId11" cstate="print"/>
          <a:stretch>
            <a:fillRect/>
          </a:stretch>
        </p:blipFill>
        <p:spPr>
          <a:xfrm>
            <a:off x="9938657" y="6263203"/>
            <a:ext cx="1678584" cy="535013"/>
          </a:xfrm>
          <a:prstGeom prst="rect">
            <a:avLst/>
          </a:prstGeom>
        </p:spPr>
      </p:pic>
      <p:sp>
        <p:nvSpPr>
          <p:cNvPr id="12" name="TextBox 11"/>
          <p:cNvSpPr txBox="1"/>
          <p:nvPr/>
        </p:nvSpPr>
        <p:spPr>
          <a:xfrm>
            <a:off x="0" y="6488668"/>
            <a:ext cx="12192000" cy="369332"/>
          </a:xfrm>
          <a:prstGeom prst="rect">
            <a:avLst/>
          </a:prstGeom>
          <a:noFill/>
        </p:spPr>
        <p:txBody>
          <a:bodyPr wrap="square" rtlCol="0">
            <a:spAutoFit/>
          </a:bodyPr>
          <a:lstStyle/>
          <a:p>
            <a:pPr algn="ctr"/>
            <a:r>
              <a:rPr lang="en-US" b="1" dirty="0"/>
              <a:t>2</a:t>
            </a:r>
          </a:p>
        </p:txBody>
      </p:sp>
    </p:spTree>
    <p:extLst>
      <p:ext uri="{BB962C8B-B14F-4D97-AF65-F5344CB8AC3E}">
        <p14:creationId xmlns:p14="http://schemas.microsoft.com/office/powerpoint/2010/main" val="17822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EA1460C8-489F-C6EA-6DEA-D381F3046ADE}"/>
              </a:ext>
            </a:extLst>
          </p:cNvPr>
          <p:cNvSpPr txBox="1">
            <a:spLocks noChangeArrowheads="1"/>
          </p:cNvSpPr>
          <p:nvPr/>
        </p:nvSpPr>
        <p:spPr bwMode="auto">
          <a:xfrm>
            <a:off x="6290285" y="4978619"/>
            <a:ext cx="2520340" cy="707886"/>
          </a:xfrm>
          <a:prstGeom prst="rect">
            <a:avLst/>
          </a:prstGeom>
          <a:noFill/>
          <a:ln w="9525">
            <a:noFill/>
            <a:miter lim="800000"/>
            <a:headEnd/>
            <a:tailEnd/>
          </a:ln>
        </p:spPr>
        <p:txBody>
          <a:bodyPr wrap="square" lIns="60960" tIns="30480" rIns="60960" bIns="30480">
            <a:spAutoFit/>
          </a:bodyPr>
          <a:lstStyle/>
          <a:p>
            <a:r>
              <a:rPr lang="en-US" sz="2100" dirty="0">
                <a:latin typeface="Times New Roman" panose="02020603050405020304" pitchFamily="18" charset="0"/>
                <a:ea typeface="Open Sans" panose="020B0606030504020204" pitchFamily="34" charset="0"/>
                <a:cs typeface="Times New Roman" panose="02020603050405020304" pitchFamily="18" charset="0"/>
              </a:rPr>
              <a:t>Generating </a:t>
            </a:r>
            <a:r>
              <a:rPr lang="en-US" sz="2100" dirty="0">
                <a:latin typeface="Times New Roman" panose="02020603050405020304" pitchFamily="18" charset="0"/>
                <a:cs typeface="Times New Roman" panose="02020603050405020304" pitchFamily="18" charset="0"/>
              </a:rPr>
              <a:t>e-Anugya</a:t>
            </a:r>
            <a:r>
              <a:rPr lang="en-US" sz="2100" dirty="0">
                <a:latin typeface="Times New Roman" panose="02020603050405020304" pitchFamily="18" charset="0"/>
                <a:ea typeface="Open Sans" panose="020B0606030504020204" pitchFamily="34" charset="0"/>
                <a:cs typeface="Times New Roman" panose="02020603050405020304" pitchFamily="18" charset="0"/>
              </a:rPr>
              <a:t> (NOC) Process </a:t>
            </a:r>
          </a:p>
        </p:txBody>
      </p:sp>
      <p:sp>
        <p:nvSpPr>
          <p:cNvPr id="8" name="Text Box 10">
            <a:extLst>
              <a:ext uri="{FF2B5EF4-FFF2-40B4-BE49-F238E27FC236}">
                <a16:creationId xmlns:a16="http://schemas.microsoft.com/office/drawing/2014/main" id="{3B9EDEB6-6BA4-6561-132A-D834674E2FDB}"/>
              </a:ext>
            </a:extLst>
          </p:cNvPr>
          <p:cNvSpPr txBox="1">
            <a:spLocks noChangeArrowheads="1"/>
          </p:cNvSpPr>
          <p:nvPr/>
        </p:nvSpPr>
        <p:spPr bwMode="auto">
          <a:xfrm>
            <a:off x="9398882" y="4952809"/>
            <a:ext cx="2340934" cy="1354217"/>
          </a:xfrm>
          <a:prstGeom prst="rect">
            <a:avLst/>
          </a:prstGeom>
          <a:noFill/>
          <a:ln w="9525">
            <a:noFill/>
            <a:miter lim="800000"/>
            <a:headEnd/>
            <a:tailEnd/>
          </a:ln>
        </p:spPr>
        <p:txBody>
          <a:bodyPr wrap="square" lIns="60960" tIns="30480" rIns="60960" bIns="30480">
            <a:spAutoFit/>
          </a:bodyPr>
          <a:lstStyle/>
          <a:p>
            <a:r>
              <a:rPr lang="en-US" sz="2100" dirty="0">
                <a:latin typeface="Times New Roman" panose="02020603050405020304" pitchFamily="18" charset="0"/>
                <a:ea typeface="Open Sans" panose="020B0606030504020204" pitchFamily="34" charset="0"/>
                <a:cs typeface="Times New Roman" panose="02020603050405020304" pitchFamily="18" charset="0"/>
              </a:rPr>
              <a:t>Random Inspection on the way and  at </a:t>
            </a:r>
            <a:r>
              <a:rPr lang="en-US" sz="2100" dirty="0" err="1">
                <a:latin typeface="Times New Roman" panose="02020603050405020304" pitchFamily="18" charset="0"/>
                <a:ea typeface="Open Sans" panose="020B0606030504020204" pitchFamily="34" charset="0"/>
                <a:cs typeface="Times New Roman" panose="02020603050405020304" pitchFamily="18" charset="0"/>
              </a:rPr>
              <a:t>Godown</a:t>
            </a:r>
            <a:r>
              <a:rPr lang="en-US" sz="2100" dirty="0">
                <a:latin typeface="Times New Roman" panose="02020603050405020304" pitchFamily="18" charset="0"/>
                <a:ea typeface="Open Sans" panose="020B0606030504020204" pitchFamily="34" charset="0"/>
                <a:cs typeface="Times New Roman" panose="02020603050405020304" pitchFamily="18" charset="0"/>
              </a:rPr>
              <a:t> by team of APMC</a:t>
            </a:r>
          </a:p>
        </p:txBody>
      </p:sp>
      <p:pic>
        <p:nvPicPr>
          <p:cNvPr id="10" name="Picture 9" descr="MandiMobileApp.png">
            <a:extLst>
              <a:ext uri="{FF2B5EF4-FFF2-40B4-BE49-F238E27FC236}">
                <a16:creationId xmlns:a16="http://schemas.microsoft.com/office/drawing/2014/main" id="{8DB53E56-787E-01A5-1DF9-629CBFE9DE63}"/>
              </a:ext>
            </a:extLst>
          </p:cNvPr>
          <p:cNvPicPr>
            <a:picLocks noChangeAspect="1"/>
          </p:cNvPicPr>
          <p:nvPr/>
        </p:nvPicPr>
        <p:blipFill>
          <a:blip r:embed="rId3" cstate="print"/>
          <a:stretch>
            <a:fillRect/>
          </a:stretch>
        </p:blipFill>
        <p:spPr>
          <a:xfrm>
            <a:off x="660622" y="1682347"/>
            <a:ext cx="1874152" cy="3118254"/>
          </a:xfrm>
          <a:prstGeom prst="rect">
            <a:avLst/>
          </a:prstGeom>
        </p:spPr>
      </p:pic>
      <p:pic>
        <p:nvPicPr>
          <p:cNvPr id="11" name="Picture 10" descr="MPFormGateApp.png">
            <a:extLst>
              <a:ext uri="{FF2B5EF4-FFF2-40B4-BE49-F238E27FC236}">
                <a16:creationId xmlns:a16="http://schemas.microsoft.com/office/drawing/2014/main" id="{FA92D808-6349-5368-4068-4164AB00E49C}"/>
              </a:ext>
            </a:extLst>
          </p:cNvPr>
          <p:cNvPicPr>
            <a:picLocks noChangeAspect="1"/>
          </p:cNvPicPr>
          <p:nvPr/>
        </p:nvPicPr>
        <p:blipFill>
          <a:blip r:embed="rId4"/>
          <a:stretch>
            <a:fillRect/>
          </a:stretch>
        </p:blipFill>
        <p:spPr>
          <a:xfrm>
            <a:off x="3521525" y="1742314"/>
            <a:ext cx="1927389" cy="3077335"/>
          </a:xfrm>
          <a:prstGeom prst="rect">
            <a:avLst/>
          </a:prstGeom>
        </p:spPr>
      </p:pic>
      <p:pic>
        <p:nvPicPr>
          <p:cNvPr id="12" name="Picture 11" descr="Webf4.png">
            <a:extLst>
              <a:ext uri="{FF2B5EF4-FFF2-40B4-BE49-F238E27FC236}">
                <a16:creationId xmlns:a16="http://schemas.microsoft.com/office/drawing/2014/main" id="{3D2929B3-16BF-0750-000E-8CB9BA28016D}"/>
              </a:ext>
            </a:extLst>
          </p:cNvPr>
          <p:cNvPicPr>
            <a:picLocks noChangeAspect="1"/>
          </p:cNvPicPr>
          <p:nvPr/>
        </p:nvPicPr>
        <p:blipFill>
          <a:blip r:embed="rId5" cstate="print"/>
          <a:stretch>
            <a:fillRect/>
          </a:stretch>
        </p:blipFill>
        <p:spPr>
          <a:xfrm>
            <a:off x="6265644" y="2180970"/>
            <a:ext cx="2344943" cy="2191005"/>
          </a:xfrm>
          <a:prstGeom prst="rect">
            <a:avLst/>
          </a:prstGeom>
        </p:spPr>
      </p:pic>
      <p:pic>
        <p:nvPicPr>
          <p:cNvPr id="13" name="Picture 12" descr="Flying.png">
            <a:extLst>
              <a:ext uri="{FF2B5EF4-FFF2-40B4-BE49-F238E27FC236}">
                <a16:creationId xmlns:a16="http://schemas.microsoft.com/office/drawing/2014/main" id="{9DD12FD1-A414-DDB5-74A2-C5CC3B4566A1}"/>
              </a:ext>
            </a:extLst>
          </p:cNvPr>
          <p:cNvPicPr>
            <a:picLocks noChangeAspect="1"/>
          </p:cNvPicPr>
          <p:nvPr/>
        </p:nvPicPr>
        <p:blipFill>
          <a:blip r:embed="rId6" cstate="print"/>
          <a:stretch>
            <a:fillRect/>
          </a:stretch>
        </p:blipFill>
        <p:spPr>
          <a:xfrm>
            <a:off x="9365129" y="1771522"/>
            <a:ext cx="2092644" cy="3219578"/>
          </a:xfrm>
          <a:prstGeom prst="rect">
            <a:avLst/>
          </a:prstGeom>
        </p:spPr>
      </p:pic>
      <p:sp>
        <p:nvSpPr>
          <p:cNvPr id="14" name="TextBox 13">
            <a:extLst>
              <a:ext uri="{FF2B5EF4-FFF2-40B4-BE49-F238E27FC236}">
                <a16:creationId xmlns:a16="http://schemas.microsoft.com/office/drawing/2014/main" id="{445B06BE-CD7A-212D-EAC6-5D0CC15D85F5}"/>
              </a:ext>
            </a:extLst>
          </p:cNvPr>
          <p:cNvSpPr txBox="1"/>
          <p:nvPr/>
        </p:nvSpPr>
        <p:spPr>
          <a:xfrm>
            <a:off x="488337" y="309112"/>
            <a:ext cx="9934591" cy="584775"/>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INTEGRATED Digital Solution - </a:t>
            </a:r>
            <a:r>
              <a:rPr lang="en-US" sz="3200" b="1" dirty="0" err="1">
                <a:latin typeface="Times New Roman" panose="02020603050405020304" pitchFamily="18" charset="0"/>
                <a:ea typeface="Open Sans Extrabold" panose="020B0906030804020204" pitchFamily="34" charset="0"/>
                <a:cs typeface="Times New Roman" panose="02020603050405020304" pitchFamily="18" charset="0"/>
              </a:rPr>
              <a:t>eMANDI</a:t>
            </a:r>
            <a:endParaRPr lang="en-US" sz="3200" b="1" dirty="0">
              <a:latin typeface="Times New Roman" panose="02020603050405020304" pitchFamily="18" charset="0"/>
              <a:ea typeface="Open Sans Extrabold" panose="020B090603080402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39777873-B582-C173-6B9A-7396E0AFFD15}"/>
              </a:ext>
            </a:extLst>
          </p:cNvPr>
          <p:cNvCxnSpPr/>
          <p:nvPr/>
        </p:nvCxnSpPr>
        <p:spPr>
          <a:xfrm>
            <a:off x="2959100" y="893887"/>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32047-F9F7-297B-2610-4A1768C770C1}"/>
              </a:ext>
            </a:extLst>
          </p:cNvPr>
          <p:cNvCxnSpPr/>
          <p:nvPr/>
        </p:nvCxnSpPr>
        <p:spPr>
          <a:xfrm>
            <a:off x="5892800" y="893887"/>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C3BBEC-852A-5402-8E2F-E5023D1D3075}"/>
              </a:ext>
            </a:extLst>
          </p:cNvPr>
          <p:cNvCxnSpPr/>
          <p:nvPr/>
        </p:nvCxnSpPr>
        <p:spPr>
          <a:xfrm>
            <a:off x="8940800" y="893887"/>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FDD205-5CF9-C3B2-0091-F09603DA3EB0}"/>
              </a:ext>
            </a:extLst>
          </p:cNvPr>
          <p:cNvSpPr/>
          <p:nvPr/>
        </p:nvSpPr>
        <p:spPr>
          <a:xfrm>
            <a:off x="686090" y="1011340"/>
            <a:ext cx="2009383" cy="55670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dirty="0">
                <a:solidFill>
                  <a:schemeClr val="bg1"/>
                </a:solidFill>
                <a:latin typeface="Times New Roman" panose="02020603050405020304" pitchFamily="18" charset="0"/>
                <a:cs typeface="Times New Roman" panose="02020603050405020304" pitchFamily="18" charset="0"/>
              </a:rPr>
              <a:t>e-MANDI App</a:t>
            </a:r>
          </a:p>
        </p:txBody>
      </p:sp>
      <p:sp>
        <p:nvSpPr>
          <p:cNvPr id="21" name="Rectangle 20">
            <a:extLst>
              <a:ext uri="{FF2B5EF4-FFF2-40B4-BE49-F238E27FC236}">
                <a16:creationId xmlns:a16="http://schemas.microsoft.com/office/drawing/2014/main" id="{18006510-7F13-4288-D1AE-416600391E03}"/>
              </a:ext>
            </a:extLst>
          </p:cNvPr>
          <p:cNvSpPr/>
          <p:nvPr/>
        </p:nvSpPr>
        <p:spPr>
          <a:xfrm>
            <a:off x="3485173" y="1000240"/>
            <a:ext cx="2088796" cy="58477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dirty="0">
                <a:solidFill>
                  <a:schemeClr val="bg1"/>
                </a:solidFill>
                <a:latin typeface="Times New Roman" panose="02020603050405020304" pitchFamily="18" charset="0"/>
                <a:cs typeface="Times New Roman" panose="02020603050405020304" pitchFamily="18" charset="0"/>
              </a:rPr>
              <a:t>M.P Farm Gate App</a:t>
            </a:r>
          </a:p>
        </p:txBody>
      </p:sp>
      <p:sp>
        <p:nvSpPr>
          <p:cNvPr id="22" name="Rectangle 21">
            <a:extLst>
              <a:ext uri="{FF2B5EF4-FFF2-40B4-BE49-F238E27FC236}">
                <a16:creationId xmlns:a16="http://schemas.microsoft.com/office/drawing/2014/main" id="{CEE372D8-E969-3BD0-CCC2-A6F755F1E70E}"/>
              </a:ext>
            </a:extLst>
          </p:cNvPr>
          <p:cNvSpPr/>
          <p:nvPr/>
        </p:nvSpPr>
        <p:spPr>
          <a:xfrm>
            <a:off x="6391627" y="1033715"/>
            <a:ext cx="2193448" cy="58477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dirty="0">
                <a:solidFill>
                  <a:schemeClr val="bg1"/>
                </a:solidFill>
                <a:latin typeface="Times New Roman" panose="02020603050405020304" pitchFamily="18" charset="0"/>
                <a:cs typeface="Times New Roman" panose="02020603050405020304" pitchFamily="18" charset="0"/>
              </a:rPr>
              <a:t>e-</a:t>
            </a:r>
            <a:r>
              <a:rPr lang="en-IN" sz="2000" dirty="0" err="1">
                <a:solidFill>
                  <a:schemeClr val="bg1"/>
                </a:solidFill>
                <a:latin typeface="Times New Roman" panose="02020603050405020304" pitchFamily="18" charset="0"/>
                <a:cs typeface="Times New Roman" panose="02020603050405020304" pitchFamily="18" charset="0"/>
              </a:rPr>
              <a:t>Anygya</a:t>
            </a:r>
            <a:r>
              <a:rPr lang="en-IN" sz="2000" dirty="0">
                <a:solidFill>
                  <a:schemeClr val="bg1"/>
                </a:solidFill>
                <a:latin typeface="Times New Roman" panose="02020603050405020304" pitchFamily="18" charset="0"/>
                <a:cs typeface="Times New Roman" panose="02020603050405020304" pitchFamily="18" charset="0"/>
              </a:rPr>
              <a:t> Application</a:t>
            </a:r>
          </a:p>
        </p:txBody>
      </p:sp>
      <p:sp>
        <p:nvSpPr>
          <p:cNvPr id="24" name="Rectangle 23">
            <a:extLst>
              <a:ext uri="{FF2B5EF4-FFF2-40B4-BE49-F238E27FC236}">
                <a16:creationId xmlns:a16="http://schemas.microsoft.com/office/drawing/2014/main" id="{74DC4E86-E0B8-2F2C-8EA0-77186624B541}"/>
              </a:ext>
            </a:extLst>
          </p:cNvPr>
          <p:cNvSpPr/>
          <p:nvPr/>
        </p:nvSpPr>
        <p:spPr>
          <a:xfrm>
            <a:off x="9390528" y="1066800"/>
            <a:ext cx="2092644" cy="53091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dirty="0">
                <a:solidFill>
                  <a:schemeClr val="bg1"/>
                </a:solidFill>
                <a:latin typeface="Times New Roman" panose="02020603050405020304" pitchFamily="18" charset="0"/>
                <a:cs typeface="Times New Roman" panose="02020603050405020304" pitchFamily="18" charset="0"/>
              </a:rPr>
              <a:t>Flying Squad App</a:t>
            </a:r>
          </a:p>
        </p:txBody>
      </p:sp>
      <p:sp>
        <p:nvSpPr>
          <p:cNvPr id="25" name="TextBox 24">
            <a:extLst>
              <a:ext uri="{FF2B5EF4-FFF2-40B4-BE49-F238E27FC236}">
                <a16:creationId xmlns:a16="http://schemas.microsoft.com/office/drawing/2014/main" id="{D99D61B5-E0F0-E042-0500-615C2D9D8113}"/>
              </a:ext>
            </a:extLst>
          </p:cNvPr>
          <p:cNvSpPr txBox="1"/>
          <p:nvPr/>
        </p:nvSpPr>
        <p:spPr>
          <a:xfrm>
            <a:off x="641572" y="4828984"/>
            <a:ext cx="2068526" cy="1708160"/>
          </a:xfrm>
          <a:prstGeom prst="rect">
            <a:avLst/>
          </a:prstGeom>
          <a:noFill/>
        </p:spPr>
        <p:txBody>
          <a:bodyPr wrap="square" rtlCol="0">
            <a:spAutoFit/>
          </a:bodyPr>
          <a:lstStyle/>
          <a:p>
            <a:pPr algn="just"/>
            <a:r>
              <a:rPr lang="en-IN" sz="2100" dirty="0">
                <a:latin typeface="Times New Roman" panose="02020603050405020304" pitchFamily="18" charset="0"/>
                <a:cs typeface="Times New Roman" panose="02020603050405020304" pitchFamily="18" charset="0"/>
              </a:rPr>
              <a:t>Within APMC Yard- From Gate Entry to Weighment Bridge.</a:t>
            </a:r>
          </a:p>
        </p:txBody>
      </p:sp>
      <p:sp>
        <p:nvSpPr>
          <p:cNvPr id="26" name="TextBox 25">
            <a:extLst>
              <a:ext uri="{FF2B5EF4-FFF2-40B4-BE49-F238E27FC236}">
                <a16:creationId xmlns:a16="http://schemas.microsoft.com/office/drawing/2014/main" id="{E6E4C5FA-6548-2EC8-F1C4-F0524401EB1E}"/>
              </a:ext>
            </a:extLst>
          </p:cNvPr>
          <p:cNvSpPr txBox="1"/>
          <p:nvPr/>
        </p:nvSpPr>
        <p:spPr>
          <a:xfrm>
            <a:off x="3248026" y="4968064"/>
            <a:ext cx="2285999" cy="1061829"/>
          </a:xfrm>
          <a:prstGeom prst="rect">
            <a:avLst/>
          </a:prstGeom>
          <a:noFill/>
        </p:spPr>
        <p:txBody>
          <a:bodyPr wrap="square" rtlCol="0">
            <a:spAutoFit/>
          </a:bodyPr>
          <a:lstStyle/>
          <a:p>
            <a:pPr algn="just"/>
            <a:r>
              <a:rPr lang="en-IN" sz="2100" dirty="0">
                <a:latin typeface="Times New Roman" panose="02020603050405020304" pitchFamily="18" charset="0"/>
                <a:cs typeface="Times New Roman" panose="02020603050405020304" pitchFamily="18" charset="0"/>
              </a:rPr>
              <a:t>Outside AMPC Yard-Farmer’s Doorstep Services</a:t>
            </a:r>
          </a:p>
        </p:txBody>
      </p:sp>
      <p:pic>
        <p:nvPicPr>
          <p:cNvPr id="30" name="Picture 4" descr="Government of Madhya Pradesh | LinkedIn">
            <a:extLst>
              <a:ext uri="{FF2B5EF4-FFF2-40B4-BE49-F238E27FC236}">
                <a16:creationId xmlns:a16="http://schemas.microsoft.com/office/drawing/2014/main" id="{512E691F-6792-B69E-462E-629FD4AC81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NICLogo.png">
            <a:extLst>
              <a:ext uri="{FF2B5EF4-FFF2-40B4-BE49-F238E27FC236}">
                <a16:creationId xmlns:a16="http://schemas.microsoft.com/office/drawing/2014/main" id="{E0D3654F-3A59-78E5-AD9C-D72462A8EC5F}"/>
              </a:ext>
            </a:extLst>
          </p:cNvPr>
          <p:cNvPicPr>
            <a:picLocks noChangeAspect="1"/>
          </p:cNvPicPr>
          <p:nvPr/>
        </p:nvPicPr>
        <p:blipFill>
          <a:blip r:embed="rId8" cstate="print"/>
          <a:stretch>
            <a:fillRect/>
          </a:stretch>
        </p:blipFill>
        <p:spPr>
          <a:xfrm>
            <a:off x="10967785" y="6591216"/>
            <a:ext cx="649455" cy="207000"/>
          </a:xfrm>
          <a:prstGeom prst="rect">
            <a:avLst/>
          </a:prstGeom>
        </p:spPr>
      </p:pic>
      <p:sp>
        <p:nvSpPr>
          <p:cNvPr id="23" name="TextBox 22"/>
          <p:cNvSpPr txBox="1"/>
          <p:nvPr/>
        </p:nvSpPr>
        <p:spPr>
          <a:xfrm>
            <a:off x="0" y="6488668"/>
            <a:ext cx="12192000" cy="369332"/>
          </a:xfrm>
          <a:prstGeom prst="rect">
            <a:avLst/>
          </a:prstGeom>
          <a:noFill/>
        </p:spPr>
        <p:txBody>
          <a:bodyPr wrap="square" rtlCol="0">
            <a:spAutoFit/>
          </a:bodyPr>
          <a:lstStyle/>
          <a:p>
            <a:pPr algn="ctr"/>
            <a:r>
              <a:rPr lang="en-US" b="1" dirty="0"/>
              <a:t>3</a:t>
            </a:r>
          </a:p>
        </p:txBody>
      </p:sp>
    </p:spTree>
    <p:extLst>
      <p:ext uri="{BB962C8B-B14F-4D97-AF65-F5344CB8AC3E}">
        <p14:creationId xmlns:p14="http://schemas.microsoft.com/office/powerpoint/2010/main" val="138327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1077218"/>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eMANDI Android App </a:t>
            </a:r>
            <a:r>
              <a:rPr lang="en-US" sz="3200" dirty="0">
                <a:latin typeface="Times New Roman" panose="02020603050405020304" pitchFamily="18" charset="0"/>
                <a:ea typeface="Open Sans Extrabold" panose="020B0906030804020204" pitchFamily="34" charset="0"/>
                <a:cs typeface="Times New Roman" panose="02020603050405020304" pitchFamily="18" charset="0"/>
              </a:rPr>
              <a:t>(</a:t>
            </a:r>
            <a:r>
              <a:rPr lang="en-US" sz="2400" dirty="0">
                <a:latin typeface="Times New Roman" panose="02020603050405020304" pitchFamily="18" charset="0"/>
                <a:ea typeface="Open Sans" panose="020B0606030504020204" pitchFamily="34" charset="0"/>
                <a:cs typeface="Times New Roman" panose="02020603050405020304" pitchFamily="18" charset="0"/>
              </a:rPr>
              <a:t>Within APMC Yard Process) </a:t>
            </a:r>
            <a:endParaRPr lang="en-US" sz="2400" i="1" dirty="0">
              <a:latin typeface="Times New Roman" panose="02020603050405020304" pitchFamily="18" charset="0"/>
              <a:ea typeface="Open Sans" panose="020B0606030504020204" pitchFamily="34" charset="0"/>
              <a:cs typeface="Times New Roman" panose="02020603050405020304" pitchFamily="18" charset="0"/>
            </a:endParaRPr>
          </a:p>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a:t>
            </a:r>
          </a:p>
        </p:txBody>
      </p:sp>
      <p:sp>
        <p:nvSpPr>
          <p:cNvPr id="8" name="Rectangle 7">
            <a:extLst>
              <a:ext uri="{FF2B5EF4-FFF2-40B4-BE49-F238E27FC236}">
                <a16:creationId xmlns:a16="http://schemas.microsoft.com/office/drawing/2014/main" id="{84E19235-F8BD-ECEC-7C43-800ED4FE3BB5}"/>
              </a:ext>
            </a:extLst>
          </p:cNvPr>
          <p:cNvSpPr/>
          <p:nvPr/>
        </p:nvSpPr>
        <p:spPr>
          <a:xfrm>
            <a:off x="5880299" y="5798490"/>
            <a:ext cx="6540301" cy="1131079"/>
          </a:xfrm>
          <a:prstGeom prst="rect">
            <a:avLst/>
          </a:prstGeom>
        </p:spPr>
        <p:txBody>
          <a:bodyPr wrap="square">
            <a:spAutoFit/>
          </a:bodyPr>
          <a:lstStyle/>
          <a:p>
            <a:pPr>
              <a:lnSpc>
                <a:spcPct val="150000"/>
              </a:lnSpc>
            </a:pPr>
            <a:r>
              <a:rPr lang="en-US" sz="1500" i="1" dirty="0">
                <a:latin typeface="Times New Roman" panose="02020603050405020304" pitchFamily="18" charset="0"/>
                <a:ea typeface="Open Sans" panose="020B0606030504020204" pitchFamily="34" charset="0"/>
                <a:cs typeface="Times New Roman" panose="02020603050405020304" pitchFamily="18" charset="0"/>
              </a:rPr>
              <a:t>Taul Parchi Integrated with eANUGYA  application  for Auto generation of </a:t>
            </a:r>
            <a:r>
              <a:rPr lang="en-US" sz="1500" b="1" i="1" dirty="0">
                <a:latin typeface="Times New Roman" panose="02020603050405020304" pitchFamily="18" charset="0"/>
                <a:ea typeface="Open Sans" panose="020B0606030504020204" pitchFamily="34" charset="0"/>
                <a:cs typeface="Times New Roman" panose="02020603050405020304" pitchFamily="18" charset="0"/>
              </a:rPr>
              <a:t>Bhughtan Patrak </a:t>
            </a:r>
            <a:r>
              <a:rPr lang="en-US" sz="1500" i="1" dirty="0">
                <a:latin typeface="Times New Roman" panose="02020603050405020304" pitchFamily="18" charset="0"/>
                <a:ea typeface="Open Sans" panose="020B0606030504020204" pitchFamily="34" charset="0"/>
                <a:cs typeface="Times New Roman" panose="02020603050405020304" pitchFamily="18" charset="0"/>
              </a:rPr>
              <a:t>i.e. payment to farmer. Then Submit APMC Fee  and finally issue  e-Anugya (NOC) by  APMC or Trader also</a:t>
            </a:r>
            <a:r>
              <a:rPr lang="en-US" sz="1500" i="1" dirty="0">
                <a:latin typeface="Open Sans" panose="020B0606030504020204" pitchFamily="34" charset="0"/>
                <a:ea typeface="Open Sans" panose="020B0606030504020204" pitchFamily="34" charset="0"/>
                <a:cs typeface="Open Sans" panose="020B0606030504020204" pitchFamily="34" charset="0"/>
              </a:rPr>
              <a:t>.</a:t>
            </a:r>
          </a:p>
        </p:txBody>
      </p:sp>
      <p:sp>
        <p:nvSpPr>
          <p:cNvPr id="17" name="Oval 16">
            <a:extLst>
              <a:ext uri="{FF2B5EF4-FFF2-40B4-BE49-F238E27FC236}">
                <a16:creationId xmlns:a16="http://schemas.microsoft.com/office/drawing/2014/main" id="{DEBB19F9-659B-BF06-2C67-9BEECE39D62B}"/>
              </a:ext>
            </a:extLst>
          </p:cNvPr>
          <p:cNvSpPr/>
          <p:nvPr/>
        </p:nvSpPr>
        <p:spPr>
          <a:xfrm>
            <a:off x="6311702" y="962619"/>
            <a:ext cx="1269102" cy="882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Times New Roman" panose="02020603050405020304" pitchFamily="18" charset="0"/>
                <a:cs typeface="Times New Roman" panose="02020603050405020304" pitchFamily="18" charset="0"/>
              </a:rPr>
              <a:t>Gate Pass</a:t>
            </a:r>
          </a:p>
        </p:txBody>
      </p:sp>
      <p:sp>
        <p:nvSpPr>
          <p:cNvPr id="18" name="Oval 17">
            <a:extLst>
              <a:ext uri="{FF2B5EF4-FFF2-40B4-BE49-F238E27FC236}">
                <a16:creationId xmlns:a16="http://schemas.microsoft.com/office/drawing/2014/main" id="{8ABB0DEE-4B25-4190-A3D7-CFA1FBAD75E1}"/>
              </a:ext>
            </a:extLst>
          </p:cNvPr>
          <p:cNvSpPr/>
          <p:nvPr/>
        </p:nvSpPr>
        <p:spPr>
          <a:xfrm>
            <a:off x="6130472" y="2795485"/>
            <a:ext cx="1595136" cy="10057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Times New Roman" panose="02020603050405020304" pitchFamily="18" charset="0"/>
                <a:cs typeface="Times New Roman" panose="02020603050405020304" pitchFamily="18" charset="0"/>
              </a:rPr>
              <a:t>Auction</a:t>
            </a:r>
          </a:p>
        </p:txBody>
      </p:sp>
      <p:sp>
        <p:nvSpPr>
          <p:cNvPr id="19" name="Oval 18">
            <a:extLst>
              <a:ext uri="{FF2B5EF4-FFF2-40B4-BE49-F238E27FC236}">
                <a16:creationId xmlns:a16="http://schemas.microsoft.com/office/drawing/2014/main" id="{DC71FC68-45E7-FF7F-A62F-60AA2B695D4B}"/>
              </a:ext>
            </a:extLst>
          </p:cNvPr>
          <p:cNvSpPr/>
          <p:nvPr/>
        </p:nvSpPr>
        <p:spPr>
          <a:xfrm>
            <a:off x="6193760" y="4474048"/>
            <a:ext cx="1437712" cy="1180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Times New Roman" panose="02020603050405020304" pitchFamily="18" charset="0"/>
                <a:cs typeface="Times New Roman" panose="02020603050405020304" pitchFamily="18" charset="0"/>
              </a:rPr>
              <a:t>Taul Process</a:t>
            </a:r>
          </a:p>
        </p:txBody>
      </p:sp>
      <p:cxnSp>
        <p:nvCxnSpPr>
          <p:cNvPr id="21" name="Straight Arrow Connector 20">
            <a:extLst>
              <a:ext uri="{FF2B5EF4-FFF2-40B4-BE49-F238E27FC236}">
                <a16:creationId xmlns:a16="http://schemas.microsoft.com/office/drawing/2014/main" id="{BFA49136-BBDC-01E4-5D6A-90C69E683172}"/>
              </a:ext>
            </a:extLst>
          </p:cNvPr>
          <p:cNvCxnSpPr>
            <a:cxnSpLocks/>
          </p:cNvCxnSpPr>
          <p:nvPr/>
        </p:nvCxnSpPr>
        <p:spPr>
          <a:xfrm>
            <a:off x="6916438" y="1845119"/>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BAE53A-AE09-AB9E-CEB6-561CDA43011A}"/>
              </a:ext>
            </a:extLst>
          </p:cNvPr>
          <p:cNvCxnSpPr/>
          <p:nvPr/>
        </p:nvCxnSpPr>
        <p:spPr>
          <a:xfrm>
            <a:off x="6893569" y="3800596"/>
            <a:ext cx="0" cy="668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B6C4FB-4753-DC21-CC49-13135528A43F}"/>
              </a:ext>
            </a:extLst>
          </p:cNvPr>
          <p:cNvSpPr txBox="1"/>
          <p:nvPr/>
        </p:nvSpPr>
        <p:spPr>
          <a:xfrm>
            <a:off x="8139202" y="1177963"/>
            <a:ext cx="1151741" cy="353943"/>
          </a:xfrm>
          <a:prstGeom prst="rect">
            <a:avLst/>
          </a:prstGeom>
          <a:noFill/>
          <a:ln>
            <a:solidFill>
              <a:schemeClr val="accent1"/>
            </a:solidFill>
          </a:ln>
        </p:spPr>
        <p:txBody>
          <a:bodyPr wrap="square" rtlCol="0">
            <a:spAutoFit/>
          </a:bodyPr>
          <a:lstStyle/>
          <a:p>
            <a:pPr algn="ctr"/>
            <a:r>
              <a:rPr lang="en-IN" sz="1700" b="1" dirty="0">
                <a:latin typeface="Times New Roman" panose="02020603050405020304" pitchFamily="18" charset="0"/>
                <a:cs typeface="Times New Roman" panose="02020603050405020304" pitchFamily="18" charset="0"/>
              </a:rPr>
              <a:t>Input</a:t>
            </a:r>
          </a:p>
        </p:txBody>
      </p:sp>
      <p:sp>
        <p:nvSpPr>
          <p:cNvPr id="24" name="TextBox 23">
            <a:extLst>
              <a:ext uri="{FF2B5EF4-FFF2-40B4-BE49-F238E27FC236}">
                <a16:creationId xmlns:a16="http://schemas.microsoft.com/office/drawing/2014/main" id="{ACA0C907-804A-E0E4-AF60-E3E124B2E975}"/>
              </a:ext>
            </a:extLst>
          </p:cNvPr>
          <p:cNvSpPr txBox="1"/>
          <p:nvPr/>
        </p:nvSpPr>
        <p:spPr>
          <a:xfrm>
            <a:off x="10169383" y="973877"/>
            <a:ext cx="1657294" cy="1292662"/>
          </a:xfrm>
          <a:prstGeom prst="rect">
            <a:avLst/>
          </a:prstGeom>
          <a:noFill/>
          <a:ln>
            <a:solidFill>
              <a:schemeClr val="accent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Process</a:t>
            </a:r>
          </a:p>
          <a:p>
            <a:pPr algn="just"/>
            <a:r>
              <a:rPr lang="en-IN" sz="1500" dirty="0">
                <a:latin typeface="Times New Roman" panose="02020603050405020304" pitchFamily="18" charset="0"/>
                <a:cs typeface="Times New Roman" panose="02020603050405020304" pitchFamily="18" charset="0"/>
              </a:rPr>
              <a:t>Farmer/Seller details  and crop details including tentative weight</a:t>
            </a:r>
          </a:p>
        </p:txBody>
      </p:sp>
      <p:cxnSp>
        <p:nvCxnSpPr>
          <p:cNvPr id="25" name="Straight Arrow Connector 24">
            <a:extLst>
              <a:ext uri="{FF2B5EF4-FFF2-40B4-BE49-F238E27FC236}">
                <a16:creationId xmlns:a16="http://schemas.microsoft.com/office/drawing/2014/main" id="{A891B831-0C58-05B4-1707-2EE5AD8AFCB2}"/>
              </a:ext>
            </a:extLst>
          </p:cNvPr>
          <p:cNvCxnSpPr>
            <a:cxnSpLocks/>
          </p:cNvCxnSpPr>
          <p:nvPr/>
        </p:nvCxnSpPr>
        <p:spPr>
          <a:xfrm>
            <a:off x="7550502" y="1376220"/>
            <a:ext cx="57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8090F04-B585-27EC-5B0C-B65136916A37}"/>
              </a:ext>
            </a:extLst>
          </p:cNvPr>
          <p:cNvCxnSpPr>
            <a:cxnSpLocks/>
          </p:cNvCxnSpPr>
          <p:nvPr/>
        </p:nvCxnSpPr>
        <p:spPr>
          <a:xfrm>
            <a:off x="9327592" y="1376220"/>
            <a:ext cx="82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A6C3040-9556-AA00-6F22-5EDF559AB8E9}"/>
              </a:ext>
            </a:extLst>
          </p:cNvPr>
          <p:cNvCxnSpPr>
            <a:cxnSpLocks/>
          </p:cNvCxnSpPr>
          <p:nvPr/>
        </p:nvCxnSpPr>
        <p:spPr>
          <a:xfrm flipH="1">
            <a:off x="9377383" y="2208805"/>
            <a:ext cx="79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3AEFA47-D3BD-9B64-CC15-DAC7BB66B0E7}"/>
              </a:ext>
            </a:extLst>
          </p:cNvPr>
          <p:cNvSpPr txBox="1"/>
          <p:nvPr/>
        </p:nvSpPr>
        <p:spPr>
          <a:xfrm>
            <a:off x="7715451" y="1872418"/>
            <a:ext cx="1660918" cy="600164"/>
          </a:xfrm>
          <a:prstGeom prst="rect">
            <a:avLst/>
          </a:prstGeom>
          <a:noFill/>
          <a:ln>
            <a:solidFill>
              <a:schemeClr val="accent1"/>
            </a:solidFill>
          </a:ln>
        </p:spPr>
        <p:txBody>
          <a:bodyPr wrap="square" rtlCol="0">
            <a:spAutoFit/>
          </a:bodyPr>
          <a:lstStyle/>
          <a:p>
            <a:pPr algn="ctr"/>
            <a:r>
              <a:rPr lang="en-IN" sz="1700" b="1" dirty="0">
                <a:latin typeface="Times New Roman" panose="02020603050405020304" pitchFamily="18" charset="0"/>
                <a:cs typeface="Times New Roman" panose="02020603050405020304" pitchFamily="18" charset="0"/>
              </a:rPr>
              <a:t>Output</a:t>
            </a:r>
            <a:r>
              <a:rPr lang="en-IN" b="1" dirty="0">
                <a:latin typeface="Times New Roman" panose="02020603050405020304" pitchFamily="18" charset="0"/>
                <a:cs typeface="Times New Roman" panose="02020603050405020304" pitchFamily="18" charset="0"/>
              </a:rPr>
              <a:t> </a:t>
            </a:r>
          </a:p>
          <a:p>
            <a:pPr algn="ctr"/>
            <a:r>
              <a:rPr lang="en-US" sz="1500" dirty="0">
                <a:latin typeface="Times New Roman" panose="02020603050405020304" pitchFamily="18" charset="0"/>
                <a:ea typeface="Open Sans" panose="020B0606030504020204" pitchFamily="34" charset="0"/>
                <a:cs typeface="Times New Roman" panose="02020603050405020304" pitchFamily="18" charset="0"/>
              </a:rPr>
              <a:t>Gate Entry Slip</a:t>
            </a:r>
            <a:endParaRPr lang="en-IN" sz="1500" b="1"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C4062376-C13E-357D-46D1-0409F2A1E382}"/>
              </a:ext>
            </a:extLst>
          </p:cNvPr>
          <p:cNvCxnSpPr>
            <a:cxnSpLocks/>
          </p:cNvCxnSpPr>
          <p:nvPr/>
        </p:nvCxnSpPr>
        <p:spPr>
          <a:xfrm>
            <a:off x="7751865" y="3180469"/>
            <a:ext cx="57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7DFB5B4-2B9D-F03D-13C1-94F2F79585A5}"/>
              </a:ext>
            </a:extLst>
          </p:cNvPr>
          <p:cNvSpPr txBox="1"/>
          <p:nvPr/>
        </p:nvSpPr>
        <p:spPr>
          <a:xfrm>
            <a:off x="8315186" y="3006688"/>
            <a:ext cx="1151741" cy="353943"/>
          </a:xfrm>
          <a:prstGeom prst="rect">
            <a:avLst/>
          </a:prstGeom>
          <a:noFill/>
          <a:ln>
            <a:solidFill>
              <a:schemeClr val="accent1"/>
            </a:solidFill>
          </a:ln>
        </p:spPr>
        <p:txBody>
          <a:bodyPr wrap="square" rtlCol="0">
            <a:spAutoFit/>
          </a:bodyPr>
          <a:lstStyle/>
          <a:p>
            <a:pPr algn="ctr"/>
            <a:r>
              <a:rPr lang="en-IN" sz="1700" b="1" dirty="0">
                <a:latin typeface="Times New Roman" panose="02020603050405020304" pitchFamily="18" charset="0"/>
                <a:cs typeface="Times New Roman" panose="02020603050405020304" pitchFamily="18" charset="0"/>
              </a:rPr>
              <a:t>Input</a:t>
            </a:r>
          </a:p>
        </p:txBody>
      </p:sp>
      <p:cxnSp>
        <p:nvCxnSpPr>
          <p:cNvPr id="42" name="Straight Arrow Connector 41">
            <a:extLst>
              <a:ext uri="{FF2B5EF4-FFF2-40B4-BE49-F238E27FC236}">
                <a16:creationId xmlns:a16="http://schemas.microsoft.com/office/drawing/2014/main" id="{60782DF3-60AE-6C6B-11DE-8891DB64CDEC}"/>
              </a:ext>
            </a:extLst>
          </p:cNvPr>
          <p:cNvCxnSpPr>
            <a:cxnSpLocks/>
          </p:cNvCxnSpPr>
          <p:nvPr/>
        </p:nvCxnSpPr>
        <p:spPr>
          <a:xfrm>
            <a:off x="9479606" y="3169914"/>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5BD962A-21BB-DF58-9DA1-62C4CECE2DB5}"/>
              </a:ext>
            </a:extLst>
          </p:cNvPr>
          <p:cNvSpPr txBox="1"/>
          <p:nvPr/>
        </p:nvSpPr>
        <p:spPr>
          <a:xfrm>
            <a:off x="10199606" y="2630592"/>
            <a:ext cx="1657294" cy="1292662"/>
          </a:xfrm>
          <a:prstGeom prst="rect">
            <a:avLst/>
          </a:prstGeom>
          <a:noFill/>
          <a:ln>
            <a:solidFill>
              <a:schemeClr val="accent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Process</a:t>
            </a:r>
          </a:p>
          <a:p>
            <a:pPr algn="just"/>
            <a:r>
              <a:rPr lang="en-IN" sz="1500" dirty="0">
                <a:latin typeface="Times New Roman" panose="02020603050405020304" pitchFamily="18" charset="0"/>
                <a:cs typeface="Times New Roman" panose="02020603050405020304" pitchFamily="18" charset="0"/>
              </a:rPr>
              <a:t>The Winner Bidder is captured and  Anubandha Patrak generated  </a:t>
            </a:r>
          </a:p>
        </p:txBody>
      </p:sp>
      <p:sp>
        <p:nvSpPr>
          <p:cNvPr id="45" name="TextBox 44">
            <a:extLst>
              <a:ext uri="{FF2B5EF4-FFF2-40B4-BE49-F238E27FC236}">
                <a16:creationId xmlns:a16="http://schemas.microsoft.com/office/drawing/2014/main" id="{B32AF2C5-3B6F-B900-F697-14558BBA3836}"/>
              </a:ext>
            </a:extLst>
          </p:cNvPr>
          <p:cNvSpPr txBox="1"/>
          <p:nvPr/>
        </p:nvSpPr>
        <p:spPr>
          <a:xfrm>
            <a:off x="7694007" y="3609528"/>
            <a:ext cx="1660918" cy="553998"/>
          </a:xfrm>
          <a:prstGeom prst="rect">
            <a:avLst/>
          </a:prstGeom>
          <a:noFill/>
          <a:ln>
            <a:solidFill>
              <a:schemeClr val="accent1"/>
            </a:solidFill>
          </a:ln>
        </p:spPr>
        <p:txBody>
          <a:bodyPr wrap="square" rtlCol="0">
            <a:spAutoFit/>
          </a:bodyPr>
          <a:lstStyle/>
          <a:p>
            <a:pPr algn="ctr"/>
            <a:r>
              <a:rPr lang="en-IN" sz="1500" b="1" dirty="0">
                <a:latin typeface="Times New Roman" panose="02020603050405020304" pitchFamily="18" charset="0"/>
                <a:cs typeface="Times New Roman" panose="02020603050405020304" pitchFamily="18" charset="0"/>
              </a:rPr>
              <a:t>Output </a:t>
            </a:r>
          </a:p>
          <a:p>
            <a:pPr algn="ctr"/>
            <a:r>
              <a:rPr lang="en-US" sz="1500" dirty="0">
                <a:latin typeface="Times New Roman" panose="02020603050405020304" pitchFamily="18" charset="0"/>
                <a:ea typeface="Open Sans" panose="020B0606030504020204" pitchFamily="34" charset="0"/>
                <a:cs typeface="Times New Roman" panose="02020603050405020304" pitchFamily="18" charset="0"/>
              </a:rPr>
              <a:t>Anubandha Patrak </a:t>
            </a:r>
            <a:endParaRPr lang="en-IN" sz="1500" b="1" dirty="0">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6A68F40E-0F18-5FBD-9382-9419F3443797}"/>
              </a:ext>
            </a:extLst>
          </p:cNvPr>
          <p:cNvCxnSpPr>
            <a:cxnSpLocks/>
          </p:cNvCxnSpPr>
          <p:nvPr/>
        </p:nvCxnSpPr>
        <p:spPr>
          <a:xfrm>
            <a:off x="7586282" y="4866672"/>
            <a:ext cx="57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B66C69B-6D0B-0FB4-E726-0F7C296B4CF5}"/>
              </a:ext>
            </a:extLst>
          </p:cNvPr>
          <p:cNvSpPr txBox="1"/>
          <p:nvPr/>
        </p:nvSpPr>
        <p:spPr>
          <a:xfrm>
            <a:off x="8171919" y="4689700"/>
            <a:ext cx="1151741" cy="353943"/>
          </a:xfrm>
          <a:prstGeom prst="rect">
            <a:avLst/>
          </a:prstGeom>
          <a:noFill/>
          <a:ln>
            <a:solidFill>
              <a:schemeClr val="accent1"/>
            </a:solidFill>
          </a:ln>
        </p:spPr>
        <p:txBody>
          <a:bodyPr wrap="square" rtlCol="0">
            <a:spAutoFit/>
          </a:bodyPr>
          <a:lstStyle/>
          <a:p>
            <a:pPr algn="ctr"/>
            <a:r>
              <a:rPr lang="en-IN" sz="1700" b="1" dirty="0">
                <a:latin typeface="Times New Roman" panose="02020603050405020304" pitchFamily="18" charset="0"/>
                <a:cs typeface="Times New Roman" panose="02020603050405020304" pitchFamily="18" charset="0"/>
              </a:rPr>
              <a:t>Input</a:t>
            </a:r>
          </a:p>
        </p:txBody>
      </p:sp>
      <p:cxnSp>
        <p:nvCxnSpPr>
          <p:cNvPr id="49" name="Straight Arrow Connector 48">
            <a:extLst>
              <a:ext uri="{FF2B5EF4-FFF2-40B4-BE49-F238E27FC236}">
                <a16:creationId xmlns:a16="http://schemas.microsoft.com/office/drawing/2014/main" id="{5B7F421B-3AA5-D30A-70A5-7A11C66ACE32}"/>
              </a:ext>
            </a:extLst>
          </p:cNvPr>
          <p:cNvCxnSpPr>
            <a:cxnSpLocks/>
          </p:cNvCxnSpPr>
          <p:nvPr/>
        </p:nvCxnSpPr>
        <p:spPr>
          <a:xfrm>
            <a:off x="9331179" y="4869707"/>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A3C02FB-EBCE-4362-9CC3-E51CB1574918}"/>
              </a:ext>
            </a:extLst>
          </p:cNvPr>
          <p:cNvSpPr txBox="1"/>
          <p:nvPr/>
        </p:nvSpPr>
        <p:spPr>
          <a:xfrm>
            <a:off x="10051179" y="4597570"/>
            <a:ext cx="1657294" cy="1061829"/>
          </a:xfrm>
          <a:prstGeom prst="rect">
            <a:avLst/>
          </a:prstGeom>
          <a:noFill/>
          <a:ln>
            <a:solidFill>
              <a:schemeClr val="accent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Process</a:t>
            </a:r>
          </a:p>
          <a:p>
            <a:pPr algn="just"/>
            <a:r>
              <a:rPr lang="en-IN" sz="1500" dirty="0">
                <a:latin typeface="Times New Roman" panose="02020603050405020304" pitchFamily="18" charset="0"/>
                <a:cs typeface="Times New Roman" panose="02020603050405020304" pitchFamily="18" charset="0"/>
              </a:rPr>
              <a:t>Final Weight is captured </a:t>
            </a:r>
          </a:p>
          <a:p>
            <a:pPr algn="just"/>
            <a:endParaRPr lang="en-IN" sz="1500"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4557B381-43AD-A5A4-A395-F87E64A9483E}"/>
              </a:ext>
            </a:extLst>
          </p:cNvPr>
          <p:cNvSpPr txBox="1"/>
          <p:nvPr/>
        </p:nvSpPr>
        <p:spPr>
          <a:xfrm>
            <a:off x="7780198" y="5186720"/>
            <a:ext cx="1400392" cy="600164"/>
          </a:xfrm>
          <a:prstGeom prst="rect">
            <a:avLst/>
          </a:prstGeom>
          <a:noFill/>
          <a:ln>
            <a:solidFill>
              <a:schemeClr val="accent1"/>
            </a:solidFill>
          </a:ln>
        </p:spPr>
        <p:txBody>
          <a:bodyPr wrap="square" rtlCol="0">
            <a:spAutoFit/>
          </a:bodyPr>
          <a:lstStyle/>
          <a:p>
            <a:pPr algn="ctr"/>
            <a:r>
              <a:rPr lang="en-IN" b="1" dirty="0">
                <a:latin typeface="Times New Roman" panose="02020603050405020304" pitchFamily="18" charset="0"/>
                <a:cs typeface="Times New Roman" panose="02020603050405020304" pitchFamily="18" charset="0"/>
              </a:rPr>
              <a:t>Output </a:t>
            </a:r>
          </a:p>
          <a:p>
            <a:pPr algn="ctr"/>
            <a:r>
              <a:rPr lang="en-US" sz="1500" dirty="0">
                <a:latin typeface="Times New Roman" panose="02020603050405020304" pitchFamily="18" charset="0"/>
                <a:ea typeface="Open Sans" panose="020B0606030504020204" pitchFamily="34" charset="0"/>
                <a:cs typeface="Times New Roman" panose="02020603050405020304" pitchFamily="18" charset="0"/>
              </a:rPr>
              <a:t>Taul Parchi </a:t>
            </a:r>
          </a:p>
        </p:txBody>
      </p:sp>
      <p:cxnSp>
        <p:nvCxnSpPr>
          <p:cNvPr id="55" name="Straight Arrow Connector 54">
            <a:extLst>
              <a:ext uri="{FF2B5EF4-FFF2-40B4-BE49-F238E27FC236}">
                <a16:creationId xmlns:a16="http://schemas.microsoft.com/office/drawing/2014/main" id="{F4D3A8C2-C87D-A4A6-6D6D-85C308CA850D}"/>
              </a:ext>
            </a:extLst>
          </p:cNvPr>
          <p:cNvCxnSpPr>
            <a:cxnSpLocks/>
          </p:cNvCxnSpPr>
          <p:nvPr/>
        </p:nvCxnSpPr>
        <p:spPr>
          <a:xfrm flipH="1">
            <a:off x="9325482" y="3839919"/>
            <a:ext cx="86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4C7B532-72C4-6F76-7A5C-C23347B4E809}"/>
              </a:ext>
            </a:extLst>
          </p:cNvPr>
          <p:cNvCxnSpPr>
            <a:cxnSpLocks/>
          </p:cNvCxnSpPr>
          <p:nvPr/>
        </p:nvCxnSpPr>
        <p:spPr>
          <a:xfrm flipH="1">
            <a:off x="9167903" y="5442124"/>
            <a:ext cx="901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03ED06B-CC37-B5FE-31DC-0D6C742D245D}"/>
              </a:ext>
            </a:extLst>
          </p:cNvPr>
          <p:cNvCxnSpPr>
            <a:cxnSpLocks/>
          </p:cNvCxnSpPr>
          <p:nvPr/>
        </p:nvCxnSpPr>
        <p:spPr>
          <a:xfrm>
            <a:off x="5898244" y="893886"/>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pic>
        <p:nvPicPr>
          <p:cNvPr id="65" name="Picture 4" descr="Government of Madhya Pradesh | LinkedIn">
            <a:extLst>
              <a:ext uri="{FF2B5EF4-FFF2-40B4-BE49-F238E27FC236}">
                <a16:creationId xmlns:a16="http://schemas.microsoft.com/office/drawing/2014/main" id="{6237F253-CB80-56E0-9D80-78DED0FC7D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NICLogo.png">
            <a:extLst>
              <a:ext uri="{FF2B5EF4-FFF2-40B4-BE49-F238E27FC236}">
                <a16:creationId xmlns:a16="http://schemas.microsoft.com/office/drawing/2014/main" id="{10A20C79-AFEB-9D52-BBDE-23F6DA9BAE6B}"/>
              </a:ext>
            </a:extLst>
          </p:cNvPr>
          <p:cNvPicPr>
            <a:picLocks noChangeAspect="1"/>
          </p:cNvPicPr>
          <p:nvPr/>
        </p:nvPicPr>
        <p:blipFill>
          <a:blip r:embed="rId5" cstate="print"/>
          <a:stretch>
            <a:fillRect/>
          </a:stretch>
        </p:blipFill>
        <p:spPr>
          <a:xfrm>
            <a:off x="10967785" y="6591216"/>
            <a:ext cx="649455" cy="207000"/>
          </a:xfrm>
          <a:prstGeom prst="rect">
            <a:avLst/>
          </a:prstGeom>
        </p:spPr>
      </p:pic>
      <p:pic>
        <p:nvPicPr>
          <p:cNvPr id="72" name="Picture 71" descr="A diagram of a farm&#10;&#10;Description automatically generated">
            <a:extLst>
              <a:ext uri="{FF2B5EF4-FFF2-40B4-BE49-F238E27FC236}">
                <a16:creationId xmlns:a16="http://schemas.microsoft.com/office/drawing/2014/main" id="{1966E38D-DB62-BF3A-8A0B-CD3BE11FA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60" y="962619"/>
            <a:ext cx="5156813" cy="5895381"/>
          </a:xfrm>
          <a:prstGeom prst="rect">
            <a:avLst/>
          </a:prstGeom>
          <a:ln>
            <a:noFill/>
          </a:ln>
          <a:effectLst>
            <a:softEdge rad="112500"/>
          </a:effectLst>
        </p:spPr>
      </p:pic>
      <p:sp>
        <p:nvSpPr>
          <p:cNvPr id="31" name="TextBox 30"/>
          <p:cNvSpPr txBox="1"/>
          <p:nvPr/>
        </p:nvSpPr>
        <p:spPr>
          <a:xfrm>
            <a:off x="0" y="6488668"/>
            <a:ext cx="12192000" cy="369332"/>
          </a:xfrm>
          <a:prstGeom prst="rect">
            <a:avLst/>
          </a:prstGeom>
          <a:noFill/>
        </p:spPr>
        <p:txBody>
          <a:bodyPr wrap="square" rtlCol="0">
            <a:spAutoFit/>
          </a:bodyPr>
          <a:lstStyle/>
          <a:p>
            <a:r>
              <a:rPr lang="en-US" dirty="0">
                <a:solidFill>
                  <a:schemeClr val="bg1">
                    <a:lumMod val="75000"/>
                  </a:schemeClr>
                </a:solidFill>
              </a:rPr>
              <a:t>						</a:t>
            </a:r>
            <a:r>
              <a:rPr lang="en-US" b="1" dirty="0"/>
              <a:t>4</a:t>
            </a:r>
          </a:p>
        </p:txBody>
      </p:sp>
    </p:spTree>
    <p:extLst>
      <p:ext uri="{BB962C8B-B14F-4D97-AF65-F5344CB8AC3E}">
        <p14:creationId xmlns:p14="http://schemas.microsoft.com/office/powerpoint/2010/main" val="342408959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584775"/>
          </a:xfrm>
          <a:prstGeom prst="rect">
            <a:avLst/>
          </a:prstGeom>
          <a:noFill/>
        </p:spPr>
        <p:txBody>
          <a:bodyPr wrap="square" rtlCol="0">
            <a:spAutoFit/>
          </a:bodyPr>
          <a:lstStyle/>
          <a:p>
            <a:r>
              <a:rPr lang="en-IN" sz="3200" b="1" dirty="0">
                <a:latin typeface="Times New Roman" panose="02020603050405020304" pitchFamily="18" charset="0"/>
                <a:cs typeface="Times New Roman" panose="02020603050405020304" pitchFamily="18" charset="0"/>
              </a:rPr>
              <a:t>e</a:t>
            </a:r>
            <a:r>
              <a:rPr lang="en-IN" sz="3200" b="1" dirty="0">
                <a:solidFill>
                  <a:schemeClr val="tx1"/>
                </a:solidFill>
                <a:latin typeface="Times New Roman" panose="02020603050405020304" pitchFamily="18" charset="0"/>
                <a:cs typeface="Times New Roman" panose="02020603050405020304" pitchFamily="18" charset="0"/>
              </a:rPr>
              <a:t>-</a:t>
            </a:r>
            <a:r>
              <a:rPr lang="en-IN" sz="3200" b="1" dirty="0" err="1">
                <a:solidFill>
                  <a:schemeClr val="tx1"/>
                </a:solidFill>
                <a:latin typeface="Times New Roman" panose="02020603050405020304" pitchFamily="18" charset="0"/>
                <a:cs typeface="Times New Roman" panose="02020603050405020304" pitchFamily="18" charset="0"/>
              </a:rPr>
              <a:t>Anygya</a:t>
            </a:r>
            <a:r>
              <a:rPr lang="en-IN" sz="3200" b="1" dirty="0">
                <a:solidFill>
                  <a:schemeClr val="tx1"/>
                </a:solidFill>
                <a:latin typeface="Times New Roman" panose="02020603050405020304" pitchFamily="18" charset="0"/>
                <a:cs typeface="Times New Roman" panose="02020603050405020304" pitchFamily="18" charset="0"/>
              </a:rPr>
              <a:t> - Application</a:t>
            </a:r>
            <a:endParaRPr lang="en-US" sz="3200" b="1" dirty="0">
              <a:latin typeface="Times New Roman" panose="02020603050405020304" pitchFamily="18" charset="0"/>
              <a:ea typeface="Open Sans Extrabold" panose="020B0906030804020204" pitchFamily="34" charset="0"/>
              <a:cs typeface="Times New Roman" panose="02020603050405020304" pitchFamily="18" charset="0"/>
            </a:endParaRPr>
          </a:p>
        </p:txBody>
      </p:sp>
      <p:pic>
        <p:nvPicPr>
          <p:cNvPr id="3" name="Picture 2" descr="Webf4.png">
            <a:extLst>
              <a:ext uri="{FF2B5EF4-FFF2-40B4-BE49-F238E27FC236}">
                <a16:creationId xmlns:a16="http://schemas.microsoft.com/office/drawing/2014/main" id="{1153AF90-3F6F-F7A1-B96F-B6C9480201BB}"/>
              </a:ext>
            </a:extLst>
          </p:cNvPr>
          <p:cNvPicPr>
            <a:picLocks noChangeAspect="1"/>
          </p:cNvPicPr>
          <p:nvPr/>
        </p:nvPicPr>
        <p:blipFill>
          <a:blip r:embed="rId3" cstate="print"/>
          <a:stretch>
            <a:fillRect/>
          </a:stretch>
        </p:blipFill>
        <p:spPr>
          <a:xfrm>
            <a:off x="488337" y="1062893"/>
            <a:ext cx="5213962" cy="4732213"/>
          </a:xfrm>
          <a:prstGeom prst="rect">
            <a:avLst/>
          </a:prstGeom>
        </p:spPr>
      </p:pic>
      <p:sp>
        <p:nvSpPr>
          <p:cNvPr id="4" name="Rectangle 3">
            <a:extLst>
              <a:ext uri="{FF2B5EF4-FFF2-40B4-BE49-F238E27FC236}">
                <a16:creationId xmlns:a16="http://schemas.microsoft.com/office/drawing/2014/main" id="{18490650-F7F9-3B06-ED28-36774E0FFD3D}"/>
              </a:ext>
            </a:extLst>
          </p:cNvPr>
          <p:cNvSpPr/>
          <p:nvPr/>
        </p:nvSpPr>
        <p:spPr>
          <a:xfrm>
            <a:off x="1358331" y="5622719"/>
            <a:ext cx="3658170" cy="430887"/>
          </a:xfrm>
          <a:prstGeom prst="rect">
            <a:avLst/>
          </a:prstGeom>
        </p:spPr>
        <p:txBody>
          <a:bodyPr wrap="square">
            <a:spAutoFit/>
          </a:bodyPr>
          <a:lstStyle/>
          <a:p>
            <a:r>
              <a:rPr lang="en-IN" sz="2200" i="1"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hlinkClick r:id="rId4">
                  <a:extLst>
                    <a:ext uri="{A12FA001-AC4F-418D-AE19-62706E023703}">
                      <ahyp:hlinkClr xmlns:ahyp="http://schemas.microsoft.com/office/drawing/2018/hyperlinkcolor" val="tx"/>
                    </a:ext>
                  </a:extLst>
                </a:hlinkClick>
              </a:rPr>
              <a:t>https://eanugya.mp.gov.in</a:t>
            </a:r>
            <a:r>
              <a:rPr lang="en-IN" sz="2200" i="1"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 </a:t>
            </a:r>
            <a:endParaRPr lang="en-US" sz="2200" i="1"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5" name="Straight Connector 4">
            <a:extLst>
              <a:ext uri="{FF2B5EF4-FFF2-40B4-BE49-F238E27FC236}">
                <a16:creationId xmlns:a16="http://schemas.microsoft.com/office/drawing/2014/main" id="{59709757-ADD3-18BE-349F-23E20E2E98EE}"/>
              </a:ext>
            </a:extLst>
          </p:cNvPr>
          <p:cNvCxnSpPr>
            <a:cxnSpLocks/>
          </p:cNvCxnSpPr>
          <p:nvPr/>
        </p:nvCxnSpPr>
        <p:spPr>
          <a:xfrm>
            <a:off x="5854700" y="893886"/>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68134700-CEF1-1DE8-319C-4C2563390D4C}"/>
              </a:ext>
            </a:extLst>
          </p:cNvPr>
          <p:cNvGraphicFramePr/>
          <p:nvPr>
            <p:extLst>
              <p:ext uri="{D42A27DB-BD31-4B8C-83A1-F6EECF244321}">
                <p14:modId xmlns:p14="http://schemas.microsoft.com/office/powerpoint/2010/main" val="1853321425"/>
              </p:ext>
            </p:extLst>
          </p:nvPr>
        </p:nvGraphicFramePr>
        <p:xfrm>
          <a:off x="5745940" y="1213362"/>
          <a:ext cx="5871300" cy="51035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4" descr="Government of Madhya Pradesh | LinkedIn">
            <a:extLst>
              <a:ext uri="{FF2B5EF4-FFF2-40B4-BE49-F238E27FC236}">
                <a16:creationId xmlns:a16="http://schemas.microsoft.com/office/drawing/2014/main" id="{0116C9C9-6226-7717-3FDE-A49648D829A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NICLogo.png">
            <a:extLst>
              <a:ext uri="{FF2B5EF4-FFF2-40B4-BE49-F238E27FC236}">
                <a16:creationId xmlns:a16="http://schemas.microsoft.com/office/drawing/2014/main" id="{77BA9C96-3D7B-D77C-7524-388A2B0A9B38}"/>
              </a:ext>
            </a:extLst>
          </p:cNvPr>
          <p:cNvPicPr>
            <a:picLocks noChangeAspect="1"/>
          </p:cNvPicPr>
          <p:nvPr/>
        </p:nvPicPr>
        <p:blipFill>
          <a:blip r:embed="rId11" cstate="print"/>
          <a:stretch>
            <a:fillRect/>
          </a:stretch>
        </p:blipFill>
        <p:spPr>
          <a:xfrm>
            <a:off x="10967785" y="6591216"/>
            <a:ext cx="649455" cy="207000"/>
          </a:xfrm>
          <a:prstGeom prst="rect">
            <a:avLst/>
          </a:prstGeom>
        </p:spPr>
      </p:pic>
      <p:sp>
        <p:nvSpPr>
          <p:cNvPr id="9" name="TextBox 8"/>
          <p:cNvSpPr txBox="1"/>
          <p:nvPr/>
        </p:nvSpPr>
        <p:spPr>
          <a:xfrm>
            <a:off x="0" y="6488668"/>
            <a:ext cx="12192000"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323980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1077218"/>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e-ANUGYA </a:t>
            </a:r>
            <a:endParaRPr lang="en-US" sz="2400" i="1" dirty="0">
              <a:latin typeface="Times New Roman" panose="02020603050405020304" pitchFamily="18" charset="0"/>
              <a:ea typeface="Open Sans" panose="020B0606030504020204" pitchFamily="34" charset="0"/>
              <a:cs typeface="Times New Roman" panose="02020603050405020304" pitchFamily="18" charset="0"/>
            </a:endParaRPr>
          </a:p>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a:t>
            </a:r>
          </a:p>
        </p:txBody>
      </p:sp>
      <p:cxnSp>
        <p:nvCxnSpPr>
          <p:cNvPr id="20" name="Straight Connector 19">
            <a:extLst>
              <a:ext uri="{FF2B5EF4-FFF2-40B4-BE49-F238E27FC236}">
                <a16:creationId xmlns:a16="http://schemas.microsoft.com/office/drawing/2014/main" id="{585CD51F-57B4-5277-3222-C2913A7DBEB9}"/>
              </a:ext>
            </a:extLst>
          </p:cNvPr>
          <p:cNvCxnSpPr>
            <a:cxnSpLocks/>
          </p:cNvCxnSpPr>
          <p:nvPr/>
        </p:nvCxnSpPr>
        <p:spPr>
          <a:xfrm>
            <a:off x="4753201" y="918000"/>
            <a:ext cx="0" cy="5940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pic>
        <p:nvPicPr>
          <p:cNvPr id="31" name="Picture 4" descr="Government of Madhya Pradesh | LinkedIn">
            <a:extLst>
              <a:ext uri="{FF2B5EF4-FFF2-40B4-BE49-F238E27FC236}">
                <a16:creationId xmlns:a16="http://schemas.microsoft.com/office/drawing/2014/main" id="{2E915243-F89D-C544-465C-2E80F064E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NICLogo.png">
            <a:extLst>
              <a:ext uri="{FF2B5EF4-FFF2-40B4-BE49-F238E27FC236}">
                <a16:creationId xmlns:a16="http://schemas.microsoft.com/office/drawing/2014/main" id="{FCBCB504-F587-7924-6261-39C766AE312C}"/>
              </a:ext>
            </a:extLst>
          </p:cNvPr>
          <p:cNvPicPr>
            <a:picLocks noChangeAspect="1"/>
          </p:cNvPicPr>
          <p:nvPr/>
        </p:nvPicPr>
        <p:blipFill>
          <a:blip r:embed="rId5" cstate="print"/>
          <a:stretch>
            <a:fillRect/>
          </a:stretch>
        </p:blipFill>
        <p:spPr>
          <a:xfrm>
            <a:off x="10967785" y="6591216"/>
            <a:ext cx="649455" cy="207000"/>
          </a:xfrm>
          <a:prstGeom prst="rect">
            <a:avLst/>
          </a:prstGeom>
        </p:spPr>
      </p:pic>
      <p:sp>
        <p:nvSpPr>
          <p:cNvPr id="36" name="Oval 35">
            <a:extLst>
              <a:ext uri="{FF2B5EF4-FFF2-40B4-BE49-F238E27FC236}">
                <a16:creationId xmlns:a16="http://schemas.microsoft.com/office/drawing/2014/main" id="{0129D99C-04E6-CE51-3E56-582FA7A83726}"/>
              </a:ext>
            </a:extLst>
          </p:cNvPr>
          <p:cNvSpPr/>
          <p:nvPr/>
        </p:nvSpPr>
        <p:spPr>
          <a:xfrm>
            <a:off x="574162" y="1114890"/>
            <a:ext cx="794657" cy="90351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latin typeface="Times New Roman" panose="02020603050405020304" pitchFamily="18" charset="0"/>
                <a:cs typeface="Times New Roman" panose="02020603050405020304" pitchFamily="18" charset="0"/>
              </a:rPr>
              <a:t>1</a:t>
            </a:r>
          </a:p>
        </p:txBody>
      </p:sp>
      <p:sp>
        <p:nvSpPr>
          <p:cNvPr id="38" name="Oval 37">
            <a:extLst>
              <a:ext uri="{FF2B5EF4-FFF2-40B4-BE49-F238E27FC236}">
                <a16:creationId xmlns:a16="http://schemas.microsoft.com/office/drawing/2014/main" id="{F2DB2F47-8BE8-FDFC-23EA-09485762CEA7}"/>
              </a:ext>
            </a:extLst>
          </p:cNvPr>
          <p:cNvSpPr/>
          <p:nvPr/>
        </p:nvSpPr>
        <p:spPr>
          <a:xfrm>
            <a:off x="574161" y="2257890"/>
            <a:ext cx="794657" cy="903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2</a:t>
            </a:r>
          </a:p>
        </p:txBody>
      </p:sp>
      <p:sp>
        <p:nvSpPr>
          <p:cNvPr id="44" name="Oval 43">
            <a:extLst>
              <a:ext uri="{FF2B5EF4-FFF2-40B4-BE49-F238E27FC236}">
                <a16:creationId xmlns:a16="http://schemas.microsoft.com/office/drawing/2014/main" id="{1A4C8075-1CDE-4932-8175-8ABCF3F9613F}"/>
              </a:ext>
            </a:extLst>
          </p:cNvPr>
          <p:cNvSpPr/>
          <p:nvPr/>
        </p:nvSpPr>
        <p:spPr>
          <a:xfrm>
            <a:off x="574160" y="3624775"/>
            <a:ext cx="794657" cy="90351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3</a:t>
            </a:r>
          </a:p>
        </p:txBody>
      </p:sp>
      <p:sp>
        <p:nvSpPr>
          <p:cNvPr id="46" name="Oval 45">
            <a:extLst>
              <a:ext uri="{FF2B5EF4-FFF2-40B4-BE49-F238E27FC236}">
                <a16:creationId xmlns:a16="http://schemas.microsoft.com/office/drawing/2014/main" id="{656D6A61-C863-21C3-86E2-6C30DD1BCA9F}"/>
              </a:ext>
            </a:extLst>
          </p:cNvPr>
          <p:cNvSpPr/>
          <p:nvPr/>
        </p:nvSpPr>
        <p:spPr>
          <a:xfrm>
            <a:off x="628587" y="4901652"/>
            <a:ext cx="794657" cy="99432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4</a:t>
            </a:r>
          </a:p>
        </p:txBody>
      </p:sp>
      <p:sp>
        <p:nvSpPr>
          <p:cNvPr id="53" name="Rectangle: Rounded Corners 52">
            <a:extLst>
              <a:ext uri="{FF2B5EF4-FFF2-40B4-BE49-F238E27FC236}">
                <a16:creationId xmlns:a16="http://schemas.microsoft.com/office/drawing/2014/main" id="{15C80D04-30F3-437D-70FB-712892DB4B5A}"/>
              </a:ext>
            </a:extLst>
          </p:cNvPr>
          <p:cNvSpPr/>
          <p:nvPr/>
        </p:nvSpPr>
        <p:spPr>
          <a:xfrm>
            <a:off x="1215146" y="1168226"/>
            <a:ext cx="3407229" cy="82699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bg1"/>
                </a:solidFill>
                <a:latin typeface="Times New Roman" panose="02020603050405020304" pitchFamily="18" charset="0"/>
                <a:cs typeface="Times New Roman" panose="02020603050405020304" pitchFamily="18" charset="0"/>
              </a:rPr>
              <a:t>Legal Document to transfer commodities</a:t>
            </a:r>
          </a:p>
        </p:txBody>
      </p:sp>
      <p:sp>
        <p:nvSpPr>
          <p:cNvPr id="54" name="Rectangle: Rounded Corners 53">
            <a:extLst>
              <a:ext uri="{FF2B5EF4-FFF2-40B4-BE49-F238E27FC236}">
                <a16:creationId xmlns:a16="http://schemas.microsoft.com/office/drawing/2014/main" id="{34431605-8CFC-DE6A-F833-45123FEE86B9}"/>
              </a:ext>
            </a:extLst>
          </p:cNvPr>
          <p:cNvSpPr/>
          <p:nvPr/>
        </p:nvSpPr>
        <p:spPr>
          <a:xfrm>
            <a:off x="1257073" y="2334413"/>
            <a:ext cx="3324041" cy="8269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bg1"/>
                </a:solidFill>
                <a:latin typeface="Times New Roman" panose="02020603050405020304" pitchFamily="18" charset="0"/>
                <a:cs typeface="Times New Roman" panose="02020603050405020304" pitchFamily="18" charset="0"/>
              </a:rPr>
              <a:t>Authentic document for APMC Fee </a:t>
            </a:r>
          </a:p>
        </p:txBody>
      </p:sp>
      <p:sp>
        <p:nvSpPr>
          <p:cNvPr id="56" name="Rectangle: Rounded Corners 55">
            <a:extLst>
              <a:ext uri="{FF2B5EF4-FFF2-40B4-BE49-F238E27FC236}">
                <a16:creationId xmlns:a16="http://schemas.microsoft.com/office/drawing/2014/main" id="{E3729939-55AC-411D-66C9-7E94A354862F}"/>
              </a:ext>
            </a:extLst>
          </p:cNvPr>
          <p:cNvSpPr/>
          <p:nvPr/>
        </p:nvSpPr>
        <p:spPr>
          <a:xfrm>
            <a:off x="1173885" y="3694343"/>
            <a:ext cx="3407229" cy="82699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300" dirty="0">
                <a:solidFill>
                  <a:schemeClr val="bg1"/>
                </a:solidFill>
                <a:latin typeface="Times New Roman" panose="02020603050405020304" pitchFamily="18" charset="0"/>
                <a:cs typeface="Times New Roman" panose="02020603050405020304" pitchFamily="18" charset="0"/>
              </a:rPr>
              <a:t>Live tracking of Stocks and Inventory</a:t>
            </a:r>
          </a:p>
        </p:txBody>
      </p:sp>
      <p:sp>
        <p:nvSpPr>
          <p:cNvPr id="58" name="Rectangle: Rounded Corners 57">
            <a:extLst>
              <a:ext uri="{FF2B5EF4-FFF2-40B4-BE49-F238E27FC236}">
                <a16:creationId xmlns:a16="http://schemas.microsoft.com/office/drawing/2014/main" id="{BD7C569C-8712-8CE3-2F0A-CE09E72FF12C}"/>
              </a:ext>
            </a:extLst>
          </p:cNvPr>
          <p:cNvSpPr/>
          <p:nvPr/>
        </p:nvSpPr>
        <p:spPr>
          <a:xfrm>
            <a:off x="1258910" y="4991660"/>
            <a:ext cx="3407229" cy="89479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solidFill>
                  <a:schemeClr val="bg1"/>
                </a:solidFill>
                <a:latin typeface="Times New Roman" panose="02020603050405020304" pitchFamily="18" charset="0"/>
                <a:cs typeface="Times New Roman" panose="02020603050405020304" pitchFamily="18" charset="0"/>
              </a:rPr>
              <a:t>Bulk operating mechanism for Government Entities</a:t>
            </a:r>
          </a:p>
        </p:txBody>
      </p:sp>
      <p:pic>
        <p:nvPicPr>
          <p:cNvPr id="17" name="Picture 16" descr="anugya H k_pages-to-jpg-0001.jpg"/>
          <p:cNvPicPr>
            <a:picLocks noChangeAspect="1"/>
          </p:cNvPicPr>
          <p:nvPr/>
        </p:nvPicPr>
        <p:blipFill>
          <a:blip r:embed="rId6" cstate="print"/>
          <a:stretch>
            <a:fillRect/>
          </a:stretch>
        </p:blipFill>
        <p:spPr>
          <a:xfrm>
            <a:off x="4778191" y="1000125"/>
            <a:ext cx="3622859" cy="5410200"/>
          </a:xfrm>
          <a:prstGeom prst="rect">
            <a:avLst/>
          </a:prstGeom>
        </p:spPr>
      </p:pic>
      <p:sp>
        <p:nvSpPr>
          <p:cNvPr id="18" name="TextBox 17"/>
          <p:cNvSpPr txBox="1"/>
          <p:nvPr/>
        </p:nvSpPr>
        <p:spPr>
          <a:xfrm>
            <a:off x="0" y="6488668"/>
            <a:ext cx="12192000" cy="369332"/>
          </a:xfrm>
          <a:prstGeom prst="rect">
            <a:avLst/>
          </a:prstGeom>
          <a:noFill/>
        </p:spPr>
        <p:txBody>
          <a:bodyPr wrap="square" rtlCol="0">
            <a:spAutoFit/>
          </a:bodyPr>
          <a:lstStyle/>
          <a:p>
            <a:pPr algn="ctr"/>
            <a:r>
              <a:rPr lang="en-US" b="1" dirty="0"/>
              <a:t>6</a:t>
            </a:r>
          </a:p>
        </p:txBody>
      </p:sp>
      <p:pic>
        <p:nvPicPr>
          <p:cNvPr id="19" name="Picture 18" descr="9f6e5096-7b71-40c7-bb49-daa3c2125972.jpg"/>
          <p:cNvPicPr>
            <a:picLocks noChangeAspect="1"/>
          </p:cNvPicPr>
          <p:nvPr/>
        </p:nvPicPr>
        <p:blipFill>
          <a:blip r:embed="rId7"/>
          <a:stretch>
            <a:fillRect/>
          </a:stretch>
        </p:blipFill>
        <p:spPr>
          <a:xfrm>
            <a:off x="8448676" y="1076325"/>
            <a:ext cx="3524250" cy="5248275"/>
          </a:xfrm>
          <a:prstGeom prst="rect">
            <a:avLst/>
          </a:prstGeom>
        </p:spPr>
      </p:pic>
    </p:spTree>
    <p:extLst>
      <p:ext uri="{BB962C8B-B14F-4D97-AF65-F5344CB8AC3E}">
        <p14:creationId xmlns:p14="http://schemas.microsoft.com/office/powerpoint/2010/main" val="32980940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393087" y="209550"/>
            <a:ext cx="9934591" cy="1077218"/>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ANUGYA PROCESS-AS IS (MANUAL PROCESS)</a:t>
            </a:r>
          </a:p>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B53E2A78-BE1D-25E4-3D90-A65D762F6F9E}"/>
              </a:ext>
            </a:extLst>
          </p:cNvPr>
          <p:cNvSpPr txBox="1"/>
          <p:nvPr/>
        </p:nvSpPr>
        <p:spPr>
          <a:xfrm>
            <a:off x="5117865" y="1709945"/>
            <a:ext cx="2314539" cy="276999"/>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p>
        </p:txBody>
      </p:sp>
      <p:sp>
        <p:nvSpPr>
          <p:cNvPr id="6" name="Rounded Rectangle 35">
            <a:extLst>
              <a:ext uri="{FF2B5EF4-FFF2-40B4-BE49-F238E27FC236}">
                <a16:creationId xmlns:a16="http://schemas.microsoft.com/office/drawing/2014/main" id="{102F0897-4464-3DE0-CEF3-C4EF639F7DC7}"/>
              </a:ext>
            </a:extLst>
          </p:cNvPr>
          <p:cNvSpPr/>
          <p:nvPr/>
        </p:nvSpPr>
        <p:spPr bwMode="auto">
          <a:xfrm>
            <a:off x="4603756" y="937618"/>
            <a:ext cx="3460744" cy="800550"/>
          </a:xfrm>
          <a:prstGeom prst="round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outerShdw blurRad="38100" dist="38100" dir="2700000" algn="tl">
                    <a:srgbClr val="C0C0C0"/>
                  </a:outerShdw>
                </a:effectLst>
                <a:uLnTx/>
                <a:uFillTx/>
                <a:latin typeface="Open Sans"/>
                <a:cs typeface="Times New Roman" panose="02020603050405020304" pitchFamily="18" charset="0"/>
              </a:rPr>
              <a:t>Dispatch declaration</a:t>
            </a:r>
            <a:r>
              <a:rPr kumimoji="0" lang="en-US" b="0" i="0" u="none" strike="noStrike" kern="0" cap="none" spc="0" normalizeH="0" noProof="0" dirty="0">
                <a:ln>
                  <a:noFill/>
                </a:ln>
                <a:solidFill>
                  <a:prstClr val="black"/>
                </a:solidFill>
                <a:effectLst>
                  <a:outerShdw blurRad="38100" dist="38100" dir="2700000" algn="tl">
                    <a:srgbClr val="C0C0C0"/>
                  </a:outerShdw>
                </a:effectLst>
                <a:uLnTx/>
                <a:uFillTx/>
                <a:latin typeface="Open Sans"/>
                <a:cs typeface="Times New Roman" panose="02020603050405020304" pitchFamily="18" charset="0"/>
              </a:rPr>
              <a:t> </a:t>
            </a:r>
            <a:r>
              <a:rPr kumimoji="0" lang="en-US" b="0" i="0" u="none" strike="noStrike" kern="0" cap="none" spc="0" normalizeH="0" baseline="0" noProof="0" dirty="0">
                <a:ln>
                  <a:noFill/>
                </a:ln>
                <a:solidFill>
                  <a:prstClr val="black"/>
                </a:solidFill>
                <a:effectLst>
                  <a:outerShdw blurRad="38100" dist="38100" dir="2700000" algn="tl">
                    <a:srgbClr val="C0C0C0"/>
                  </a:outerShdw>
                </a:effectLst>
                <a:uLnTx/>
                <a:uFillTx/>
                <a:latin typeface="Open Sans"/>
                <a:cs typeface="Times New Roman" panose="02020603050405020304" pitchFamily="18" charset="0"/>
              </a:rPr>
              <a:t>(Form-10) Submitted by Trader/Seller</a:t>
            </a:r>
          </a:p>
        </p:txBody>
      </p:sp>
      <p:sp>
        <p:nvSpPr>
          <p:cNvPr id="7" name="Rectangle 6">
            <a:extLst>
              <a:ext uri="{FF2B5EF4-FFF2-40B4-BE49-F238E27FC236}">
                <a16:creationId xmlns:a16="http://schemas.microsoft.com/office/drawing/2014/main" id="{B0A7B595-2EC4-9FD8-9A41-C33F8FF8D657}"/>
              </a:ext>
            </a:extLst>
          </p:cNvPr>
          <p:cNvSpPr/>
          <p:nvPr/>
        </p:nvSpPr>
        <p:spPr bwMode="auto">
          <a:xfrm>
            <a:off x="3527425" y="2228714"/>
            <a:ext cx="5502275" cy="771661"/>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algn="ctr">
              <a:defRPr/>
            </a:pPr>
            <a:r>
              <a:rPr lang="en-US" kern="0" dirty="0">
                <a:solidFill>
                  <a:prstClr val="black"/>
                </a:solidFill>
                <a:effectLst>
                  <a:outerShdw blurRad="38100" dist="38100" dir="2700000" algn="tl">
                    <a:srgbClr val="C0C0C0"/>
                  </a:outerShdw>
                </a:effectLst>
                <a:latin typeface="Open Sans"/>
                <a:cs typeface="Times New Roman" panose="02020603050405020304" pitchFamily="18" charset="0"/>
              </a:rPr>
              <a:t>Trader Stock &amp; APMC-Fee calculation</a:t>
            </a:r>
            <a:endParaRPr lang="en-IN" kern="0" dirty="0">
              <a:solidFill>
                <a:prstClr val="black"/>
              </a:solidFill>
              <a:effectLst>
                <a:outerShdw blurRad="38100" dist="38100" dir="2700000" algn="tl">
                  <a:srgbClr val="C0C0C0"/>
                </a:outerShdw>
              </a:effectLst>
              <a:latin typeface="Open Sans"/>
              <a:cs typeface="Times New Roman" panose="02020603050405020304" pitchFamily="18" charset="0"/>
            </a:endParaRPr>
          </a:p>
        </p:txBody>
      </p:sp>
      <p:sp>
        <p:nvSpPr>
          <p:cNvPr id="8" name="Rectangle 7">
            <a:extLst>
              <a:ext uri="{FF2B5EF4-FFF2-40B4-BE49-F238E27FC236}">
                <a16:creationId xmlns:a16="http://schemas.microsoft.com/office/drawing/2014/main" id="{D49FFA50-D6CE-A080-DCBF-83BA7BFD6921}"/>
              </a:ext>
            </a:extLst>
          </p:cNvPr>
          <p:cNvSpPr/>
          <p:nvPr/>
        </p:nvSpPr>
        <p:spPr bwMode="auto">
          <a:xfrm>
            <a:off x="1943100" y="4854431"/>
            <a:ext cx="3684588" cy="874712"/>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algn="ctr">
              <a:defRPr/>
            </a:pPr>
            <a:r>
              <a:rPr lang="en-US" kern="0" dirty="0">
                <a:solidFill>
                  <a:prstClr val="black"/>
                </a:solidFill>
                <a:effectLst>
                  <a:outerShdw blurRad="38100" dist="38100" dir="2700000" algn="tl">
                    <a:srgbClr val="C0C0C0"/>
                  </a:outerShdw>
                </a:effectLst>
                <a:latin typeface="Open Sans"/>
                <a:cs typeface="Times New Roman" panose="02020603050405020304" pitchFamily="18" charset="0"/>
              </a:rPr>
              <a:t>Issue of Anugya patrak (Form-9) by APMC officials</a:t>
            </a:r>
            <a:endParaRPr lang="en-IN" kern="0" dirty="0">
              <a:solidFill>
                <a:prstClr val="black"/>
              </a:solidFill>
              <a:effectLst>
                <a:outerShdw blurRad="38100" dist="38100" dir="2700000" algn="tl">
                  <a:srgbClr val="C0C0C0"/>
                </a:outerShdw>
              </a:effectLst>
              <a:latin typeface="Open Sans"/>
              <a:cs typeface="Times New Roman" panose="02020603050405020304" pitchFamily="18" charset="0"/>
            </a:endParaRPr>
          </a:p>
        </p:txBody>
      </p:sp>
      <p:sp>
        <p:nvSpPr>
          <p:cNvPr id="9" name="Rectangle 8">
            <a:extLst>
              <a:ext uri="{FF2B5EF4-FFF2-40B4-BE49-F238E27FC236}">
                <a16:creationId xmlns:a16="http://schemas.microsoft.com/office/drawing/2014/main" id="{04593EE2-0FA0-1913-7646-650A2BBD67E9}"/>
              </a:ext>
            </a:extLst>
          </p:cNvPr>
          <p:cNvSpPr/>
          <p:nvPr/>
        </p:nvSpPr>
        <p:spPr bwMode="auto">
          <a:xfrm>
            <a:off x="2574925" y="3605068"/>
            <a:ext cx="7559676" cy="728807"/>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marR="0" lvl="0" indent="0" algn="ctr" fontAlgn="auto">
              <a:lnSpc>
                <a:spcPct val="100000"/>
              </a:lnSpc>
              <a:spcBef>
                <a:spcPts val="0"/>
              </a:spcBef>
              <a:spcAft>
                <a:spcPts val="0"/>
              </a:spcAft>
              <a:buClrTx/>
              <a:buSzTx/>
              <a:buFontTx/>
              <a:buNone/>
              <a:tabLst/>
              <a:defRPr/>
            </a:pPr>
            <a:r>
              <a:rPr lang="en-US" kern="0" dirty="0">
                <a:solidFill>
                  <a:prstClr val="black"/>
                </a:solidFill>
                <a:effectLst>
                  <a:outerShdw blurRad="38100" dist="38100" dir="2700000" algn="tl">
                    <a:srgbClr val="C0C0C0"/>
                  </a:outerShdw>
                </a:effectLst>
                <a:latin typeface="Open Sans"/>
                <a:cs typeface="Times New Roman" panose="02020603050405020304" pitchFamily="18" charset="0"/>
              </a:rPr>
              <a:t>Entry of Receipt, Amount and Anugya patrak number</a:t>
            </a:r>
            <a:endParaRPr lang="en-IN" kern="0" dirty="0">
              <a:solidFill>
                <a:prstClr val="black"/>
              </a:solidFill>
              <a:effectLst>
                <a:outerShdw blurRad="38100" dist="38100" dir="2700000" algn="tl">
                  <a:srgbClr val="C0C0C0"/>
                </a:outerShdw>
              </a:effectLst>
              <a:latin typeface="Open Sans"/>
              <a:cs typeface="Times New Roman" panose="02020603050405020304" pitchFamily="18" charset="0"/>
            </a:endParaRPr>
          </a:p>
        </p:txBody>
      </p:sp>
      <p:sp>
        <p:nvSpPr>
          <p:cNvPr id="10" name="Down Arrow 39">
            <a:extLst>
              <a:ext uri="{FF2B5EF4-FFF2-40B4-BE49-F238E27FC236}">
                <a16:creationId xmlns:a16="http://schemas.microsoft.com/office/drawing/2014/main" id="{857A3D34-1FD6-67B4-F12A-8F4A6A26FDFD}"/>
              </a:ext>
            </a:extLst>
          </p:cNvPr>
          <p:cNvSpPr/>
          <p:nvPr/>
        </p:nvSpPr>
        <p:spPr bwMode="auto">
          <a:xfrm>
            <a:off x="6248404" y="1750868"/>
            <a:ext cx="246063" cy="444500"/>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Gill Sans MT"/>
              <a:ea typeface="+mn-ea"/>
              <a:cs typeface="+mn-cs"/>
            </a:endParaRPr>
          </a:p>
        </p:txBody>
      </p:sp>
      <p:sp>
        <p:nvSpPr>
          <p:cNvPr id="11" name="Down Arrow 40">
            <a:extLst>
              <a:ext uri="{FF2B5EF4-FFF2-40B4-BE49-F238E27FC236}">
                <a16:creationId xmlns:a16="http://schemas.microsoft.com/office/drawing/2014/main" id="{629EE2C3-F8CE-E854-08B2-DE23C3E26253}"/>
              </a:ext>
            </a:extLst>
          </p:cNvPr>
          <p:cNvSpPr/>
          <p:nvPr/>
        </p:nvSpPr>
        <p:spPr bwMode="auto">
          <a:xfrm>
            <a:off x="6229354" y="3052626"/>
            <a:ext cx="246063" cy="493713"/>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Gill Sans MT"/>
              <a:ea typeface="+mn-ea"/>
              <a:cs typeface="+mn-cs"/>
            </a:endParaRPr>
          </a:p>
        </p:txBody>
      </p:sp>
      <p:sp>
        <p:nvSpPr>
          <p:cNvPr id="12" name="Down Arrow 41">
            <a:extLst>
              <a:ext uri="{FF2B5EF4-FFF2-40B4-BE49-F238E27FC236}">
                <a16:creationId xmlns:a16="http://schemas.microsoft.com/office/drawing/2014/main" id="{CD8C8AE5-B02D-129F-CDEE-D3E8BF051DB3}"/>
              </a:ext>
            </a:extLst>
          </p:cNvPr>
          <p:cNvSpPr/>
          <p:nvPr/>
        </p:nvSpPr>
        <p:spPr bwMode="auto">
          <a:xfrm>
            <a:off x="3584581" y="4389293"/>
            <a:ext cx="282575" cy="407988"/>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BC893C0E-6D36-3A0C-039C-C4C1B0112CD8}"/>
              </a:ext>
            </a:extLst>
          </p:cNvPr>
          <p:cNvSpPr/>
          <p:nvPr/>
        </p:nvSpPr>
        <p:spPr bwMode="auto">
          <a:xfrm>
            <a:off x="6766753" y="4847544"/>
            <a:ext cx="3291648" cy="838881"/>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marR="0" lvl="0" indent="0" algn="ctr" fontAlgn="auto">
              <a:lnSpc>
                <a:spcPct val="100000"/>
              </a:lnSpc>
              <a:spcBef>
                <a:spcPts val="0"/>
              </a:spcBef>
              <a:spcAft>
                <a:spcPts val="0"/>
              </a:spcAft>
              <a:buClrTx/>
              <a:buSzTx/>
              <a:buFontTx/>
              <a:buNone/>
              <a:tabLst/>
              <a:defRPr/>
            </a:pPr>
            <a:r>
              <a:rPr lang="en-US" kern="0" dirty="0">
                <a:solidFill>
                  <a:prstClr val="black"/>
                </a:solidFill>
                <a:effectLst>
                  <a:outerShdw blurRad="38100" dist="38100" dir="2700000" algn="tl">
                    <a:srgbClr val="C0C0C0"/>
                  </a:outerShdw>
                </a:effectLst>
                <a:latin typeface="Open Sans"/>
                <a:cs typeface="Times New Roman" panose="02020603050405020304" pitchFamily="18" charset="0"/>
              </a:rPr>
              <a:t>Submit to Destination APMC  by Trader/Buyer</a:t>
            </a:r>
            <a:endParaRPr lang="en-IN" kern="0" dirty="0">
              <a:solidFill>
                <a:prstClr val="black"/>
              </a:solidFill>
              <a:effectLst>
                <a:outerShdw blurRad="38100" dist="38100" dir="2700000" algn="tl">
                  <a:srgbClr val="C0C0C0"/>
                </a:outerShdw>
              </a:effectLst>
              <a:latin typeface="Open Sans"/>
              <a:cs typeface="Times New Roman" panose="02020603050405020304" pitchFamily="18" charset="0"/>
            </a:endParaRPr>
          </a:p>
        </p:txBody>
      </p:sp>
      <p:sp>
        <p:nvSpPr>
          <p:cNvPr id="14" name="Right Arrow 43">
            <a:extLst>
              <a:ext uri="{FF2B5EF4-FFF2-40B4-BE49-F238E27FC236}">
                <a16:creationId xmlns:a16="http://schemas.microsoft.com/office/drawing/2014/main" id="{6F88E147-F6F6-D69A-48AE-E4F578B0F456}"/>
              </a:ext>
            </a:extLst>
          </p:cNvPr>
          <p:cNvSpPr/>
          <p:nvPr/>
        </p:nvSpPr>
        <p:spPr bwMode="auto">
          <a:xfrm>
            <a:off x="5694040" y="5115823"/>
            <a:ext cx="996951" cy="285750"/>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Gill Sans MT"/>
              <a:ea typeface="+mn-ea"/>
              <a:cs typeface="+mn-cs"/>
            </a:endParaRPr>
          </a:p>
        </p:txBody>
      </p:sp>
      <p:sp>
        <p:nvSpPr>
          <p:cNvPr id="15" name="Rectangle 14">
            <a:extLst>
              <a:ext uri="{FF2B5EF4-FFF2-40B4-BE49-F238E27FC236}">
                <a16:creationId xmlns:a16="http://schemas.microsoft.com/office/drawing/2014/main" id="{D3628468-0950-041E-18E7-897FACC7CFB5}"/>
              </a:ext>
            </a:extLst>
          </p:cNvPr>
          <p:cNvSpPr/>
          <p:nvPr/>
        </p:nvSpPr>
        <p:spPr bwMode="auto">
          <a:xfrm>
            <a:off x="1885951" y="6096000"/>
            <a:ext cx="8510594" cy="599931"/>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marR="0" lvl="0" indent="0" algn="ctr" fontAlgn="auto">
              <a:lnSpc>
                <a:spcPct val="100000"/>
              </a:lnSpc>
              <a:spcBef>
                <a:spcPts val="0"/>
              </a:spcBef>
              <a:spcAft>
                <a:spcPts val="0"/>
              </a:spcAft>
              <a:buClrTx/>
              <a:buSzTx/>
              <a:buFontTx/>
              <a:buNone/>
              <a:tabLst/>
              <a:defRPr/>
            </a:pPr>
            <a:r>
              <a:rPr lang="en-US" kern="0" dirty="0">
                <a:solidFill>
                  <a:prstClr val="black"/>
                </a:solidFill>
                <a:effectLst>
                  <a:outerShdw blurRad="38100" dist="38100" dir="2700000" algn="tl">
                    <a:srgbClr val="C0C0C0"/>
                  </a:outerShdw>
                </a:effectLst>
                <a:latin typeface="Open Sans"/>
                <a:cs typeface="Times New Roman" panose="02020603050405020304" pitchFamily="18" charset="0"/>
              </a:rPr>
              <a:t>Destination APMC send Anugya patrak to the Origin APMC for Verification</a:t>
            </a:r>
            <a:endParaRPr lang="en-IN" kern="0" dirty="0">
              <a:solidFill>
                <a:prstClr val="black"/>
              </a:solidFill>
              <a:effectLst>
                <a:outerShdw blurRad="38100" dist="38100" dir="2700000" algn="tl">
                  <a:srgbClr val="C0C0C0"/>
                </a:outerShdw>
              </a:effectLst>
              <a:latin typeface="Open Sans"/>
              <a:cs typeface="Times New Roman" panose="02020603050405020304" pitchFamily="18" charset="0"/>
            </a:endParaRPr>
          </a:p>
        </p:txBody>
      </p:sp>
      <p:pic>
        <p:nvPicPr>
          <p:cNvPr id="18" name="Picture 4" descr="Government of Madhya Pradesh | LinkedIn">
            <a:extLst>
              <a:ext uri="{FF2B5EF4-FFF2-40B4-BE49-F238E27FC236}">
                <a16:creationId xmlns:a16="http://schemas.microsoft.com/office/drawing/2014/main" id="{13F9FCF4-D8B9-49CB-4EB0-0A07008524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NICLogo.png">
            <a:extLst>
              <a:ext uri="{FF2B5EF4-FFF2-40B4-BE49-F238E27FC236}">
                <a16:creationId xmlns:a16="http://schemas.microsoft.com/office/drawing/2014/main" id="{3C46FAF5-9544-4350-706D-ED94F1304CC0}"/>
              </a:ext>
            </a:extLst>
          </p:cNvPr>
          <p:cNvPicPr>
            <a:picLocks noChangeAspect="1"/>
          </p:cNvPicPr>
          <p:nvPr/>
        </p:nvPicPr>
        <p:blipFill>
          <a:blip r:embed="rId4" cstate="print"/>
          <a:stretch>
            <a:fillRect/>
          </a:stretch>
        </p:blipFill>
        <p:spPr>
          <a:xfrm>
            <a:off x="11072006" y="6562581"/>
            <a:ext cx="649455" cy="207000"/>
          </a:xfrm>
          <a:prstGeom prst="rect">
            <a:avLst/>
          </a:prstGeom>
        </p:spPr>
      </p:pic>
      <p:sp>
        <p:nvSpPr>
          <p:cNvPr id="16" name="Down Arrow 41">
            <a:extLst>
              <a:ext uri="{FF2B5EF4-FFF2-40B4-BE49-F238E27FC236}">
                <a16:creationId xmlns:a16="http://schemas.microsoft.com/office/drawing/2014/main" id="{CD8C8AE5-B02D-129F-CDEE-D3E8BF051DB3}"/>
              </a:ext>
            </a:extLst>
          </p:cNvPr>
          <p:cNvSpPr/>
          <p:nvPr/>
        </p:nvSpPr>
        <p:spPr bwMode="auto">
          <a:xfrm>
            <a:off x="8594732" y="5751368"/>
            <a:ext cx="234944" cy="325582"/>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Gill Sans MT"/>
              <a:ea typeface="+mn-ea"/>
              <a:cs typeface="+mn-cs"/>
            </a:endParaRPr>
          </a:p>
        </p:txBody>
      </p:sp>
      <p:sp>
        <p:nvSpPr>
          <p:cNvPr id="17" name="TextBox 16"/>
          <p:cNvSpPr txBox="1"/>
          <p:nvPr/>
        </p:nvSpPr>
        <p:spPr>
          <a:xfrm>
            <a:off x="0" y="6619875"/>
            <a:ext cx="12192000" cy="369332"/>
          </a:xfrm>
          <a:prstGeom prst="rect">
            <a:avLst/>
          </a:prstGeom>
          <a:noFill/>
        </p:spPr>
        <p:txBody>
          <a:bodyPr wrap="square" rtlCol="0">
            <a:spAutoFit/>
          </a:bodyPr>
          <a:lstStyle/>
          <a:p>
            <a:pPr algn="ctr"/>
            <a:r>
              <a:rPr lang="en-US" b="1" dirty="0"/>
              <a:t>7</a:t>
            </a:r>
          </a:p>
        </p:txBody>
      </p:sp>
    </p:spTree>
    <p:extLst>
      <p:ext uri="{BB962C8B-B14F-4D97-AF65-F5344CB8AC3E}">
        <p14:creationId xmlns:p14="http://schemas.microsoft.com/office/powerpoint/2010/main" val="337729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1077218"/>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ANUGYA PROCESS-Revamped </a:t>
            </a:r>
          </a:p>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CB86F699-A040-6BFF-EB30-B40B155B9D0A}"/>
              </a:ext>
            </a:extLst>
          </p:cNvPr>
          <p:cNvSpPr txBox="1"/>
          <p:nvPr/>
        </p:nvSpPr>
        <p:spPr>
          <a:xfrm>
            <a:off x="5079765" y="2042311"/>
            <a:ext cx="2314539" cy="276999"/>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p>
        </p:txBody>
      </p:sp>
      <p:sp>
        <p:nvSpPr>
          <p:cNvPr id="4" name="Rounded Rectangle 50">
            <a:extLst>
              <a:ext uri="{FF2B5EF4-FFF2-40B4-BE49-F238E27FC236}">
                <a16:creationId xmlns:a16="http://schemas.microsoft.com/office/drawing/2014/main" id="{8BDBE9E3-0EFD-2DC6-7CF4-56E922E283A9}"/>
              </a:ext>
            </a:extLst>
          </p:cNvPr>
          <p:cNvSpPr/>
          <p:nvPr/>
        </p:nvSpPr>
        <p:spPr bwMode="auto">
          <a:xfrm>
            <a:off x="8412167" y="1399393"/>
            <a:ext cx="3020740" cy="968375"/>
          </a:xfrm>
          <a:prstGeom prst="round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Entry of Anugya patrak Purchase from Trader(RO/DO)</a:t>
            </a:r>
          </a:p>
        </p:txBody>
      </p:sp>
      <p:sp>
        <p:nvSpPr>
          <p:cNvPr id="16" name="Rectangle 15">
            <a:extLst>
              <a:ext uri="{FF2B5EF4-FFF2-40B4-BE49-F238E27FC236}">
                <a16:creationId xmlns:a16="http://schemas.microsoft.com/office/drawing/2014/main" id="{3EDC7EDA-D9E7-4132-3DF6-19C7169BBE7C}"/>
              </a:ext>
            </a:extLst>
          </p:cNvPr>
          <p:cNvSpPr/>
          <p:nvPr/>
        </p:nvSpPr>
        <p:spPr bwMode="auto">
          <a:xfrm>
            <a:off x="3695700" y="5562601"/>
            <a:ext cx="2303956" cy="841262"/>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lgn="ctr">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Generation of          eAnugya (Form-9)</a:t>
            </a:r>
            <a:r>
              <a:rPr lang="en-IN" sz="1500" kern="0" dirty="0">
                <a:solidFill>
                  <a:prstClr val="black"/>
                </a:solidFill>
                <a:effectLst>
                  <a:outerShdw blurRad="38100" dist="38100" dir="2700000" algn="tl">
                    <a:srgbClr val="C0C0C0"/>
                  </a:outerShdw>
                </a:effectLst>
                <a:latin typeface="Lota black"/>
                <a:ea typeface="+mj-ea"/>
                <a:cs typeface="Times New Roman" panose="02020603050405020304" pitchFamily="18" charset="0"/>
              </a:rPr>
              <a:t> by Seller</a:t>
            </a:r>
          </a:p>
        </p:txBody>
      </p:sp>
      <p:sp>
        <p:nvSpPr>
          <p:cNvPr id="17" name="Rectangle 16">
            <a:extLst>
              <a:ext uri="{FF2B5EF4-FFF2-40B4-BE49-F238E27FC236}">
                <a16:creationId xmlns:a16="http://schemas.microsoft.com/office/drawing/2014/main" id="{15302BC1-FEC2-3DB2-A769-626BDFF74411}"/>
              </a:ext>
            </a:extLst>
          </p:cNvPr>
          <p:cNvSpPr/>
          <p:nvPr/>
        </p:nvSpPr>
        <p:spPr bwMode="auto">
          <a:xfrm>
            <a:off x="6456856" y="5628303"/>
            <a:ext cx="2180897" cy="775559"/>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Intimation sent to APMC by the Buyer</a:t>
            </a:r>
          </a:p>
        </p:txBody>
      </p:sp>
      <p:sp>
        <p:nvSpPr>
          <p:cNvPr id="18" name="Rounded Rectangle 55">
            <a:extLst>
              <a:ext uri="{FF2B5EF4-FFF2-40B4-BE49-F238E27FC236}">
                <a16:creationId xmlns:a16="http://schemas.microsoft.com/office/drawing/2014/main" id="{934DBE7E-5D22-F1CA-5354-920930792C2E}"/>
              </a:ext>
            </a:extLst>
          </p:cNvPr>
          <p:cNvSpPr/>
          <p:nvPr/>
        </p:nvSpPr>
        <p:spPr bwMode="auto">
          <a:xfrm>
            <a:off x="1168401" y="1386330"/>
            <a:ext cx="3883123" cy="968375"/>
          </a:xfrm>
          <a:prstGeom prst="round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Single Entry /Bulk Entry of Bhugtan patrak through Excel Sheet (APMC Purchase</a:t>
            </a:r>
            <a:r>
              <a:rPr lang="en-IN" sz="1500" kern="0" dirty="0">
                <a:solidFill>
                  <a:prstClr val="black"/>
                </a:solidFill>
                <a:effectLst>
                  <a:outerShdw blurRad="38100" dist="38100" dir="2700000" algn="tl">
                    <a:srgbClr val="C0C0C0"/>
                  </a:outerShdw>
                </a:effectLst>
                <a:latin typeface="Lota black"/>
                <a:ea typeface="+mj-ea"/>
                <a:cs typeface="Times New Roman" panose="02020603050405020304" pitchFamily="18" charset="0"/>
              </a:rPr>
              <a:t>)</a:t>
            </a:r>
          </a:p>
        </p:txBody>
      </p:sp>
      <p:sp>
        <p:nvSpPr>
          <p:cNvPr id="19" name="Rounded Rectangle 56">
            <a:extLst>
              <a:ext uri="{FF2B5EF4-FFF2-40B4-BE49-F238E27FC236}">
                <a16:creationId xmlns:a16="http://schemas.microsoft.com/office/drawing/2014/main" id="{D832AECC-6ECB-EC7E-EF4C-ECC24BB16AF9}"/>
              </a:ext>
            </a:extLst>
          </p:cNvPr>
          <p:cNvSpPr/>
          <p:nvPr/>
        </p:nvSpPr>
        <p:spPr bwMode="auto">
          <a:xfrm>
            <a:off x="5242023" y="1413309"/>
            <a:ext cx="2951292" cy="941388"/>
          </a:xfrm>
          <a:prstGeom prst="round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Entry of the Crop Purchased Outside State</a:t>
            </a:r>
          </a:p>
        </p:txBody>
      </p:sp>
      <p:sp>
        <p:nvSpPr>
          <p:cNvPr id="20" name="Down Arrow 57">
            <a:extLst>
              <a:ext uri="{FF2B5EF4-FFF2-40B4-BE49-F238E27FC236}">
                <a16:creationId xmlns:a16="http://schemas.microsoft.com/office/drawing/2014/main" id="{78CEA0AD-ABC1-ACAF-BE29-80FE68BD0CE1}"/>
              </a:ext>
            </a:extLst>
          </p:cNvPr>
          <p:cNvSpPr/>
          <p:nvPr/>
        </p:nvSpPr>
        <p:spPr bwMode="auto">
          <a:xfrm>
            <a:off x="3160809" y="2354697"/>
            <a:ext cx="258763" cy="546100"/>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21" name="Down Arrow 58">
            <a:extLst>
              <a:ext uri="{FF2B5EF4-FFF2-40B4-BE49-F238E27FC236}">
                <a16:creationId xmlns:a16="http://schemas.microsoft.com/office/drawing/2014/main" id="{A43D23F1-7F56-FA71-D960-B580A9643204}"/>
              </a:ext>
            </a:extLst>
          </p:cNvPr>
          <p:cNvSpPr/>
          <p:nvPr/>
        </p:nvSpPr>
        <p:spPr bwMode="auto">
          <a:xfrm>
            <a:off x="6288190" y="2354697"/>
            <a:ext cx="319087" cy="546100"/>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22" name="Rectangle 21">
            <a:extLst>
              <a:ext uri="{FF2B5EF4-FFF2-40B4-BE49-F238E27FC236}">
                <a16:creationId xmlns:a16="http://schemas.microsoft.com/office/drawing/2014/main" id="{5B9E6705-26AF-31E1-3508-053B7A07314E}"/>
              </a:ext>
            </a:extLst>
          </p:cNvPr>
          <p:cNvSpPr/>
          <p:nvPr/>
        </p:nvSpPr>
        <p:spPr bwMode="auto">
          <a:xfrm>
            <a:off x="2533650" y="3010334"/>
            <a:ext cx="4970566" cy="675841"/>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lgn="ctr">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Calculation of APMC and Nirashrit Fee</a:t>
            </a:r>
          </a:p>
        </p:txBody>
      </p:sp>
      <p:sp>
        <p:nvSpPr>
          <p:cNvPr id="23" name="Rectangle 22">
            <a:extLst>
              <a:ext uri="{FF2B5EF4-FFF2-40B4-BE49-F238E27FC236}">
                <a16:creationId xmlns:a16="http://schemas.microsoft.com/office/drawing/2014/main" id="{EC404BB1-9089-B920-43D9-4932A194004B}"/>
              </a:ext>
            </a:extLst>
          </p:cNvPr>
          <p:cNvSpPr/>
          <p:nvPr/>
        </p:nvSpPr>
        <p:spPr bwMode="auto">
          <a:xfrm>
            <a:off x="1159641" y="4294630"/>
            <a:ext cx="10247144" cy="679767"/>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lgn="ctr">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Stock Inventory &amp;</a:t>
            </a:r>
            <a:r>
              <a:rPr lang="hi-IN" sz="1500" kern="0" dirty="0">
                <a:solidFill>
                  <a:prstClr val="black"/>
                </a:solidFill>
                <a:effectLst>
                  <a:outerShdw blurRad="38100" dist="38100" dir="2700000" algn="tl">
                    <a:srgbClr val="C0C0C0"/>
                  </a:outerShdw>
                </a:effectLst>
                <a:latin typeface="Open Sans"/>
                <a:cs typeface="Times New Roman" panose="02020603050405020304" pitchFamily="18" charset="0"/>
              </a:rPr>
              <a:t> </a:t>
            </a:r>
            <a:r>
              <a:rPr lang="en-US" sz="1500" kern="0" dirty="0">
                <a:solidFill>
                  <a:prstClr val="black"/>
                </a:solidFill>
                <a:effectLst>
                  <a:outerShdw blurRad="38100" dist="38100" dir="2700000" algn="tl">
                    <a:srgbClr val="C0C0C0"/>
                  </a:outerShdw>
                </a:effectLst>
                <a:latin typeface="Open Sans"/>
                <a:cs typeface="Times New Roman" panose="02020603050405020304" pitchFamily="18" charset="0"/>
              </a:rPr>
              <a:t> </a:t>
            </a: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APMC Fee Updated in the Traders &amp; APMC Account</a:t>
            </a:r>
          </a:p>
        </p:txBody>
      </p:sp>
      <p:sp>
        <p:nvSpPr>
          <p:cNvPr id="24" name="Down Arrow 61">
            <a:extLst>
              <a:ext uri="{FF2B5EF4-FFF2-40B4-BE49-F238E27FC236}">
                <a16:creationId xmlns:a16="http://schemas.microsoft.com/office/drawing/2014/main" id="{4AA3D833-910C-529E-2C18-F0FB58B06FF1}"/>
              </a:ext>
            </a:extLst>
          </p:cNvPr>
          <p:cNvSpPr/>
          <p:nvPr/>
        </p:nvSpPr>
        <p:spPr bwMode="auto">
          <a:xfrm>
            <a:off x="10314085" y="2402331"/>
            <a:ext cx="360363" cy="1693420"/>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25" name="Down Arrow 62">
            <a:extLst>
              <a:ext uri="{FF2B5EF4-FFF2-40B4-BE49-F238E27FC236}">
                <a16:creationId xmlns:a16="http://schemas.microsoft.com/office/drawing/2014/main" id="{39AC97F7-3BB7-26C7-EFEA-4644E352D9D5}"/>
              </a:ext>
            </a:extLst>
          </p:cNvPr>
          <p:cNvSpPr/>
          <p:nvPr/>
        </p:nvSpPr>
        <p:spPr bwMode="auto">
          <a:xfrm>
            <a:off x="4646711" y="3731059"/>
            <a:ext cx="219075" cy="546100"/>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26" name="Rectangle 25">
            <a:extLst>
              <a:ext uri="{FF2B5EF4-FFF2-40B4-BE49-F238E27FC236}">
                <a16:creationId xmlns:a16="http://schemas.microsoft.com/office/drawing/2014/main" id="{21B988A7-99D7-3953-8A6C-788D3BDC6FB1}"/>
              </a:ext>
            </a:extLst>
          </p:cNvPr>
          <p:cNvSpPr/>
          <p:nvPr/>
        </p:nvSpPr>
        <p:spPr bwMode="auto">
          <a:xfrm>
            <a:off x="800099" y="5581650"/>
            <a:ext cx="2524125" cy="809731"/>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Dispatch Declaration  (Form-10) Entry by Seller</a:t>
            </a:r>
          </a:p>
        </p:txBody>
      </p:sp>
      <p:sp>
        <p:nvSpPr>
          <p:cNvPr id="27" name="Down Arrow 64">
            <a:extLst>
              <a:ext uri="{FF2B5EF4-FFF2-40B4-BE49-F238E27FC236}">
                <a16:creationId xmlns:a16="http://schemas.microsoft.com/office/drawing/2014/main" id="{499EBD3A-76B9-35B6-7442-988BE0759783}"/>
              </a:ext>
            </a:extLst>
          </p:cNvPr>
          <p:cNvSpPr/>
          <p:nvPr/>
        </p:nvSpPr>
        <p:spPr bwMode="auto">
          <a:xfrm>
            <a:off x="2171528" y="5040048"/>
            <a:ext cx="184151" cy="382588"/>
          </a:xfrm>
          <a:prstGeom prst="down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28" name="Rectangle 27">
            <a:extLst>
              <a:ext uri="{FF2B5EF4-FFF2-40B4-BE49-F238E27FC236}">
                <a16:creationId xmlns:a16="http://schemas.microsoft.com/office/drawing/2014/main" id="{56FC78E5-659F-D523-C430-69556C75B4E4}"/>
              </a:ext>
            </a:extLst>
          </p:cNvPr>
          <p:cNvSpPr/>
          <p:nvPr/>
        </p:nvSpPr>
        <p:spPr bwMode="auto">
          <a:xfrm>
            <a:off x="9273098" y="5584054"/>
            <a:ext cx="2297038" cy="835573"/>
          </a:xfrm>
          <a:prstGeom prst="rect">
            <a:avLst/>
          </a:prstGeom>
          <a:ln w="25400" cap="flat" cmpd="sng" algn="ctr">
            <a:solidFill>
              <a:srgbClr val="F79646"/>
            </a:solidFill>
            <a:prstDash val="solid"/>
          </a:ln>
          <a:effectLst/>
        </p:spPr>
        <p:style>
          <a:lnRef idx="0">
            <a:scrgbClr r="0" g="0" b="0"/>
          </a:lnRef>
          <a:fillRef idx="1001">
            <a:schemeClr val="lt2"/>
          </a:fillRef>
          <a:effectRef idx="0">
            <a:scrgbClr r="0" g="0" b="0"/>
          </a:effectRef>
          <a:fontRef idx="major"/>
        </p:style>
        <p:txBody>
          <a:bodyPr anchor="ctr"/>
          <a:lstStyle/>
          <a:p>
            <a:pPr lvl="1">
              <a:defRPr/>
            </a:pPr>
            <a:r>
              <a:rPr lang="en-IN" sz="1500" kern="0" dirty="0">
                <a:solidFill>
                  <a:prstClr val="black"/>
                </a:solidFill>
                <a:effectLst>
                  <a:outerShdw blurRad="38100" dist="38100" dir="2700000" algn="tl">
                    <a:srgbClr val="C0C0C0"/>
                  </a:outerShdw>
                </a:effectLst>
                <a:latin typeface="Open Sans"/>
                <a:cs typeface="Times New Roman" panose="02020603050405020304" pitchFamily="18" charset="0"/>
              </a:rPr>
              <a:t>Verification by the Destination APMC</a:t>
            </a:r>
          </a:p>
        </p:txBody>
      </p:sp>
      <p:sp>
        <p:nvSpPr>
          <p:cNvPr id="29" name="Right Arrow 20">
            <a:extLst>
              <a:ext uri="{FF2B5EF4-FFF2-40B4-BE49-F238E27FC236}">
                <a16:creationId xmlns:a16="http://schemas.microsoft.com/office/drawing/2014/main" id="{A3CD28B8-D8C4-F131-164F-544792DDA3BF}"/>
              </a:ext>
            </a:extLst>
          </p:cNvPr>
          <p:cNvSpPr/>
          <p:nvPr/>
        </p:nvSpPr>
        <p:spPr bwMode="auto">
          <a:xfrm>
            <a:off x="6078480" y="6009723"/>
            <a:ext cx="304083" cy="165509"/>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30" name="Right Arrow 22">
            <a:extLst>
              <a:ext uri="{FF2B5EF4-FFF2-40B4-BE49-F238E27FC236}">
                <a16:creationId xmlns:a16="http://schemas.microsoft.com/office/drawing/2014/main" id="{CB6B829F-A269-7DF8-4C2B-AF457993CAAC}"/>
              </a:ext>
            </a:extLst>
          </p:cNvPr>
          <p:cNvSpPr/>
          <p:nvPr/>
        </p:nvSpPr>
        <p:spPr bwMode="auto">
          <a:xfrm>
            <a:off x="8694159" y="5985492"/>
            <a:ext cx="568325" cy="231775"/>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sp>
        <p:nvSpPr>
          <p:cNvPr id="31" name="Right Arrow 25">
            <a:extLst>
              <a:ext uri="{FF2B5EF4-FFF2-40B4-BE49-F238E27FC236}">
                <a16:creationId xmlns:a16="http://schemas.microsoft.com/office/drawing/2014/main" id="{D123D4B5-B7C4-6FF5-5978-B42421AB53D9}"/>
              </a:ext>
            </a:extLst>
          </p:cNvPr>
          <p:cNvSpPr/>
          <p:nvPr/>
        </p:nvSpPr>
        <p:spPr bwMode="auto">
          <a:xfrm>
            <a:off x="3329936" y="6004463"/>
            <a:ext cx="304083" cy="165509"/>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 lastClr="FFFFFF"/>
              </a:solidFill>
              <a:effectLst/>
              <a:uLnTx/>
              <a:uFillTx/>
              <a:latin typeface="Gill Sans MT"/>
              <a:ea typeface="+mn-ea"/>
              <a:cs typeface="+mn-cs"/>
            </a:endParaRPr>
          </a:p>
        </p:txBody>
      </p:sp>
      <p:pic>
        <p:nvPicPr>
          <p:cNvPr id="34" name="Picture 4" descr="Government of Madhya Pradesh | LinkedIn">
            <a:extLst>
              <a:ext uri="{FF2B5EF4-FFF2-40B4-BE49-F238E27FC236}">
                <a16:creationId xmlns:a16="http://schemas.microsoft.com/office/drawing/2014/main" id="{1A9F0C46-8CDE-D0A1-A683-D2EC9FB34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NICLogo.png">
            <a:extLst>
              <a:ext uri="{FF2B5EF4-FFF2-40B4-BE49-F238E27FC236}">
                <a16:creationId xmlns:a16="http://schemas.microsoft.com/office/drawing/2014/main" id="{1AD0004A-2478-6E18-9F54-7BEC224CD5D9}"/>
              </a:ext>
            </a:extLst>
          </p:cNvPr>
          <p:cNvPicPr>
            <a:picLocks noChangeAspect="1"/>
          </p:cNvPicPr>
          <p:nvPr/>
        </p:nvPicPr>
        <p:blipFill>
          <a:blip r:embed="rId4" cstate="print"/>
          <a:stretch>
            <a:fillRect/>
          </a:stretch>
        </p:blipFill>
        <p:spPr>
          <a:xfrm>
            <a:off x="10967785" y="6591216"/>
            <a:ext cx="649455" cy="207000"/>
          </a:xfrm>
          <a:prstGeom prst="rect">
            <a:avLst/>
          </a:prstGeom>
        </p:spPr>
      </p:pic>
      <p:sp>
        <p:nvSpPr>
          <p:cNvPr id="32" name="TextBox 31"/>
          <p:cNvSpPr txBox="1"/>
          <p:nvPr/>
        </p:nvSpPr>
        <p:spPr>
          <a:xfrm>
            <a:off x="0" y="6488668"/>
            <a:ext cx="12192000" cy="369332"/>
          </a:xfrm>
          <a:prstGeom prst="rect">
            <a:avLst/>
          </a:prstGeom>
          <a:noFill/>
        </p:spPr>
        <p:txBody>
          <a:bodyPr wrap="square" rtlCol="0">
            <a:spAutoFit/>
          </a:bodyPr>
          <a:lstStyle/>
          <a:p>
            <a:pPr algn="ctr"/>
            <a:r>
              <a:rPr lang="en-US" b="1" dirty="0"/>
              <a:t>8</a:t>
            </a:r>
          </a:p>
        </p:txBody>
      </p:sp>
    </p:spTree>
    <p:extLst>
      <p:ext uri="{BB962C8B-B14F-4D97-AF65-F5344CB8AC3E}">
        <p14:creationId xmlns:p14="http://schemas.microsoft.com/office/powerpoint/2010/main" val="297965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FC3D2-DDB8-F551-CE87-86906415128D}"/>
              </a:ext>
            </a:extLst>
          </p:cNvPr>
          <p:cNvSpPr txBox="1"/>
          <p:nvPr/>
        </p:nvSpPr>
        <p:spPr>
          <a:xfrm>
            <a:off x="488337" y="309112"/>
            <a:ext cx="9934591" cy="584775"/>
          </a:xfrm>
          <a:prstGeom prst="rect">
            <a:avLst/>
          </a:prstGeom>
          <a:noFill/>
        </p:spPr>
        <p:txBody>
          <a:bodyPr wrap="square" rtlCol="0">
            <a:spAutoFit/>
          </a:bodyPr>
          <a:lstStyle/>
          <a:p>
            <a:r>
              <a:rPr lang="en-US" sz="3200" b="1" dirty="0">
                <a:latin typeface="Times New Roman" panose="02020603050405020304" pitchFamily="18" charset="0"/>
                <a:ea typeface="Open Sans Extrabold" panose="020B0906030804020204" pitchFamily="34" charset="0"/>
                <a:cs typeface="Times New Roman" panose="02020603050405020304" pitchFamily="18" charset="0"/>
              </a:rPr>
              <a:t>Services &amp; Features    </a:t>
            </a:r>
          </a:p>
        </p:txBody>
      </p:sp>
      <p:pic>
        <p:nvPicPr>
          <p:cNvPr id="34" name="Picture 4" descr="Government of Madhya Pradesh | LinkedIn">
            <a:extLst>
              <a:ext uri="{FF2B5EF4-FFF2-40B4-BE49-F238E27FC236}">
                <a16:creationId xmlns:a16="http://schemas.microsoft.com/office/drawing/2014/main" id="{1A9F0C46-8CDE-D0A1-A683-D2EC9FB34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7" y="6526335"/>
            <a:ext cx="285574" cy="28557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NICLogo.png">
            <a:extLst>
              <a:ext uri="{FF2B5EF4-FFF2-40B4-BE49-F238E27FC236}">
                <a16:creationId xmlns:a16="http://schemas.microsoft.com/office/drawing/2014/main" id="{1AD0004A-2478-6E18-9F54-7BEC224CD5D9}"/>
              </a:ext>
            </a:extLst>
          </p:cNvPr>
          <p:cNvPicPr>
            <a:picLocks noChangeAspect="1"/>
          </p:cNvPicPr>
          <p:nvPr/>
        </p:nvPicPr>
        <p:blipFill>
          <a:blip r:embed="rId4" cstate="print"/>
          <a:stretch>
            <a:fillRect/>
          </a:stretch>
        </p:blipFill>
        <p:spPr>
          <a:xfrm>
            <a:off x="10967785" y="6591216"/>
            <a:ext cx="649455" cy="207000"/>
          </a:xfrm>
          <a:prstGeom prst="rect">
            <a:avLst/>
          </a:prstGeom>
        </p:spPr>
      </p:pic>
      <p:sp>
        <p:nvSpPr>
          <p:cNvPr id="7" name="Rectangle 6">
            <a:extLst>
              <a:ext uri="{FF2B5EF4-FFF2-40B4-BE49-F238E27FC236}">
                <a16:creationId xmlns:a16="http://schemas.microsoft.com/office/drawing/2014/main" id="{64528417-D38C-DA92-EA80-C6F3C279FE2C}"/>
              </a:ext>
            </a:extLst>
          </p:cNvPr>
          <p:cNvSpPr/>
          <p:nvPr/>
        </p:nvSpPr>
        <p:spPr>
          <a:xfrm>
            <a:off x="635823" y="1270425"/>
            <a:ext cx="11001671" cy="5028556"/>
          </a:xfrm>
          <a:prstGeom prst="rect">
            <a:avLst/>
          </a:prstGeom>
        </p:spPr>
        <p:txBody>
          <a:bodyPr wrap="square">
            <a:spAutoFit/>
          </a:bodyPr>
          <a:lstStyle/>
          <a:p>
            <a:pPr algn="just">
              <a:lnSpc>
                <a:spcPct val="150000"/>
              </a:lnSpc>
              <a:buClr>
                <a:srgbClr val="00B0F0"/>
              </a:buClr>
              <a:buFont typeface="Wingdings" pitchFamily="2" charset="2"/>
              <a:buChar char="q"/>
            </a:pPr>
            <a:r>
              <a:rPr lang="en-US" dirty="0">
                <a:latin typeface="Lato Black"/>
                <a:ea typeface="Source Sans Pro ExtraLight" panose="020B0303030403020204" pitchFamily="34" charset="0"/>
              </a:rPr>
              <a:t>  </a:t>
            </a: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E-Mandi  Android App is used for Gate Entry, Auction and Weighment only. </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Tracks Quantity &amp; Live Rates.</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Monitor Price variation of all the commodities. </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Fast payment to farmers &amp; APMC Fee.</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Records Traders Payment methods (Cash/Digital).</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Online verification of Bhugtan Patrak.</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Online generation of Anugya Patrak (NOC).</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Automated Stock register.</a:t>
            </a:r>
          </a:p>
          <a:p>
            <a:pPr algn="just">
              <a:lnSpc>
                <a:spcPct val="150000"/>
              </a:lnSpc>
              <a:buClr>
                <a:srgbClr val="00B0F0"/>
              </a:buClr>
              <a:buFont typeface="Wingdings" pitchFamily="2" charset="2"/>
              <a:buChar char="q"/>
            </a:pPr>
            <a:r>
              <a:rPr lang="en-US" dirty="0">
                <a:latin typeface="Times New Roman" panose="02020603050405020304" pitchFamily="18" charset="0"/>
                <a:cs typeface="Times New Roman" panose="02020603050405020304" pitchFamily="18" charset="0"/>
              </a:rPr>
              <a:t>  Ease of Inter State trade.</a:t>
            </a:r>
          </a:p>
          <a:p>
            <a:pPr algn="just">
              <a:lnSpc>
                <a:spcPct val="150000"/>
              </a:lnSpc>
              <a:buClr>
                <a:srgbClr val="00B0F0"/>
              </a:buClr>
              <a:buFont typeface="Wingdings" pitchFamily="2" charset="2"/>
              <a:buChar char="q"/>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Trader to Trader business platform.</a:t>
            </a:r>
          </a:p>
          <a:p>
            <a:pPr algn="just">
              <a:lnSpc>
                <a:spcPct val="150000"/>
              </a:lnSpc>
              <a:buClr>
                <a:srgbClr val="00B0F0"/>
              </a:buClr>
            </a:pPr>
            <a:endParaRPr lang="en-US" dirty="0">
              <a:latin typeface="Times New Roman" panose="02020603050405020304" pitchFamily="18" charset="0"/>
              <a:ea typeface="Source Sans Pro ExtraLight" panose="020B0303030403020204" pitchFamily="34" charset="0"/>
              <a:cs typeface="Times New Roman" panose="02020603050405020304" pitchFamily="18" charset="0"/>
            </a:endParaRPr>
          </a:p>
          <a:p>
            <a:pPr algn="just">
              <a:lnSpc>
                <a:spcPct val="150000"/>
              </a:lnSpc>
              <a:buClr>
                <a:srgbClr val="00B0F0"/>
              </a:buClr>
            </a:pPr>
            <a:r>
              <a:rPr lang="en-US" dirty="0">
                <a:latin typeface="Times New Roman" panose="02020603050405020304" pitchFamily="18" charset="0"/>
                <a:ea typeface="Source Sans Pro ExtraLight" panose="020B0303030403020204" pitchFamily="34" charset="0"/>
                <a:cs typeface="Times New Roman" panose="02020603050405020304" pitchFamily="18" charset="0"/>
              </a:rPr>
              <a:t> </a:t>
            </a:r>
          </a:p>
        </p:txBody>
      </p:sp>
      <p:pic>
        <p:nvPicPr>
          <p:cNvPr id="8" name="Picture 7" descr="Webf4.png">
            <a:extLst>
              <a:ext uri="{FF2B5EF4-FFF2-40B4-BE49-F238E27FC236}">
                <a16:creationId xmlns:a16="http://schemas.microsoft.com/office/drawing/2014/main" id="{34E0512F-3A94-E635-8314-5C60BA5027E2}"/>
              </a:ext>
            </a:extLst>
          </p:cNvPr>
          <p:cNvPicPr>
            <a:picLocks noChangeAspect="1"/>
          </p:cNvPicPr>
          <p:nvPr/>
        </p:nvPicPr>
        <p:blipFill>
          <a:blip r:embed="rId5" cstate="print"/>
          <a:stretch>
            <a:fillRect/>
          </a:stretch>
        </p:blipFill>
        <p:spPr>
          <a:xfrm>
            <a:off x="7174336" y="1344004"/>
            <a:ext cx="4877966" cy="4732213"/>
          </a:xfrm>
          <a:prstGeom prst="rect">
            <a:avLst/>
          </a:prstGeom>
        </p:spPr>
      </p:pic>
      <p:sp>
        <p:nvSpPr>
          <p:cNvPr id="9" name="TextBox 8"/>
          <p:cNvSpPr txBox="1"/>
          <p:nvPr/>
        </p:nvSpPr>
        <p:spPr>
          <a:xfrm>
            <a:off x="0" y="6488668"/>
            <a:ext cx="12192000" cy="369332"/>
          </a:xfrm>
          <a:prstGeom prst="rect">
            <a:avLst/>
          </a:prstGeom>
          <a:noFill/>
        </p:spPr>
        <p:txBody>
          <a:bodyPr wrap="square" rtlCol="0">
            <a:spAutoFit/>
          </a:bodyPr>
          <a:lstStyle/>
          <a:p>
            <a:pPr algn="ctr"/>
            <a:r>
              <a:rPr lang="en-US" b="1" dirty="0"/>
              <a:t>9</a:t>
            </a:r>
          </a:p>
        </p:txBody>
      </p:sp>
    </p:spTree>
    <p:extLst>
      <p:ext uri="{BB962C8B-B14F-4D97-AF65-F5344CB8AC3E}">
        <p14:creationId xmlns:p14="http://schemas.microsoft.com/office/powerpoint/2010/main" val="3351840309"/>
      </p:ext>
    </p:extLst>
  </p:cSld>
  <p:clrMapOvr>
    <a:masterClrMapping/>
  </p:clrMapOvr>
</p:sld>
</file>

<file path=ppt/theme/theme1.xml><?xml version="1.0" encoding="utf-8"?>
<a:theme xmlns:a="http://schemas.openxmlformats.org/drawingml/2006/main" name="30010-business-presentatio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1698</TotalTime>
  <Words>929</Words>
  <Application>Microsoft Office PowerPoint</Application>
  <PresentationFormat>Widescreen</PresentationFormat>
  <Paragraphs>200</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Gill Sans MT</vt:lpstr>
      <vt:lpstr>Lato Black</vt:lpstr>
      <vt:lpstr>Lato Semibold</vt:lpstr>
      <vt:lpstr>Lota black</vt:lpstr>
      <vt:lpstr>Open Sans</vt:lpstr>
      <vt:lpstr>Times New Roman</vt:lpstr>
      <vt:lpstr>Wingdings</vt:lpstr>
      <vt:lpstr>30010-business-presentation-1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30010-business-presentation-1</dc:title>
  <dc:creator>Dell</dc:creator>
  <cp:lastModifiedBy>Yogendra M Chaturvedi</cp:lastModifiedBy>
  <cp:revision>336</cp:revision>
  <dcterms:created xsi:type="dcterms:W3CDTF">2020-03-22T07:32:46Z</dcterms:created>
  <dcterms:modified xsi:type="dcterms:W3CDTF">2023-09-17T10:16:26Z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2023-09-17T02:26:41Z</vt:filetime>
  </property>
</Properties>
</file>